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8"/>
  </p:notesMasterIdLst>
  <p:sldIdLst>
    <p:sldId id="320" r:id="rId2"/>
    <p:sldId id="257" r:id="rId3"/>
    <p:sldId id="259" r:id="rId4"/>
    <p:sldId id="321" r:id="rId5"/>
    <p:sldId id="314" r:id="rId6"/>
    <p:sldId id="289" r:id="rId7"/>
    <p:sldId id="299" r:id="rId8"/>
    <p:sldId id="324" r:id="rId9"/>
    <p:sldId id="327" r:id="rId10"/>
    <p:sldId id="328" r:id="rId11"/>
    <p:sldId id="329" r:id="rId12"/>
    <p:sldId id="330" r:id="rId13"/>
    <p:sldId id="331" r:id="rId14"/>
    <p:sldId id="332" r:id="rId15"/>
    <p:sldId id="333" r:id="rId16"/>
    <p:sldId id="334" r:id="rId17"/>
    <p:sldId id="335" r:id="rId18"/>
    <p:sldId id="290" r:id="rId19"/>
    <p:sldId id="336" r:id="rId20"/>
    <p:sldId id="337" r:id="rId21"/>
    <p:sldId id="338" r:id="rId22"/>
    <p:sldId id="339" r:id="rId23"/>
    <p:sldId id="340" r:id="rId24"/>
    <p:sldId id="341" r:id="rId25"/>
    <p:sldId id="291" r:id="rId26"/>
    <p:sldId id="342" r:id="rId27"/>
    <p:sldId id="343" r:id="rId28"/>
    <p:sldId id="325" r:id="rId29"/>
    <p:sldId id="344" r:id="rId30"/>
    <p:sldId id="345" r:id="rId31"/>
    <p:sldId id="346" r:id="rId32"/>
    <p:sldId id="326" r:id="rId33"/>
    <p:sldId id="347" r:id="rId34"/>
    <p:sldId id="348" r:id="rId35"/>
    <p:sldId id="349" r:id="rId36"/>
    <p:sldId id="308" r:id="rId3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438" userDrawn="1">
          <p15:clr>
            <a:srgbClr val="A4A3A4"/>
          </p15:clr>
        </p15:guide>
        <p15:guide id="6" orient="horz" pos="323" userDrawn="1">
          <p15:clr>
            <a:srgbClr val="A4A3A4"/>
          </p15:clr>
        </p15:guide>
        <p15:guide id="7" orient="horz" pos="4020" userDrawn="1">
          <p15:clr>
            <a:srgbClr val="A4A3A4"/>
          </p15:clr>
        </p15:guide>
        <p15:guide id="8" orient="horz" pos="2183" userDrawn="1">
          <p15:clr>
            <a:srgbClr val="A4A3A4"/>
          </p15:clr>
        </p15:guide>
        <p15:guide id="9" pos="7242" userDrawn="1">
          <p15:clr>
            <a:srgbClr val="A4A3A4"/>
          </p15:clr>
        </p15:guide>
        <p15:guide id="10"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刘 遄" initials="刘" lastIdx="1" clrIdx="0">
    <p:extLst>
      <p:ext uri="{19B8F6BF-5375-455C-9EA6-DF929625EA0E}">
        <p15:presenceInfo xmlns:p15="http://schemas.microsoft.com/office/powerpoint/2012/main" userId="4bc785c90a62af7c"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0C0"/>
    <a:srgbClr val="E7EBF4"/>
    <a:srgbClr val="CBD5E8"/>
    <a:srgbClr val="007DDA"/>
    <a:srgbClr val="005696"/>
    <a:srgbClr val="6295B7"/>
    <a:srgbClr val="005DA2"/>
    <a:srgbClr val="0078D2"/>
    <a:srgbClr val="003760"/>
    <a:srgbClr val="0069B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454" autoAdjust="0"/>
    <p:restoredTop sz="94414" autoAdjust="0"/>
  </p:normalViewPr>
  <p:slideViewPr>
    <p:cSldViewPr snapToGrid="0">
      <p:cViewPr varScale="1">
        <p:scale>
          <a:sx n="77" d="100"/>
          <a:sy n="77" d="100"/>
        </p:scale>
        <p:origin x="211" y="58"/>
      </p:cViewPr>
      <p:guideLst>
        <p:guide pos="438"/>
        <p:guide orient="horz" pos="323"/>
        <p:guide orient="horz" pos="4020"/>
        <p:guide orient="horz" pos="2183"/>
        <p:guide pos="7242"/>
        <p:guide pos="3840"/>
      </p:guideLst>
    </p:cSldViewPr>
  </p:slideViewPr>
  <p:outlineViewPr>
    <p:cViewPr>
      <p:scale>
        <a:sx n="33" d="100"/>
        <a:sy n="33" d="100"/>
      </p:scale>
      <p:origin x="0" y="-1506"/>
    </p:cViewPr>
  </p:outlineViewPr>
  <p:notesTextViewPr>
    <p:cViewPr>
      <p:scale>
        <a:sx n="1" d="1"/>
        <a:sy n="1" d="1"/>
      </p:scale>
      <p:origin x="0" y="0"/>
    </p:cViewPr>
  </p:notesTextViewPr>
  <p:sorterViewPr>
    <p:cViewPr>
      <p:scale>
        <a:sx n="81" d="100"/>
        <a:sy n="81"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commentAuthors" Target="commentAuthor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D319C6B-68F6-4F8F-9BF0-69E329183093}" type="datetimeFigureOut">
              <a:rPr lang="zh-CN" altLang="en-US" smtClean="0"/>
              <a:t>2021/9/13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E563091-C114-4F9A-BB77-18C7C23C50BB}" type="slidenum">
              <a:rPr lang="zh-CN" altLang="en-US" smtClean="0"/>
              <a:t>‹#›</a:t>
            </a:fld>
            <a:endParaRPr lang="zh-CN" altLang="en-US"/>
          </a:p>
        </p:txBody>
      </p:sp>
    </p:spTree>
    <p:extLst>
      <p:ext uri="{BB962C8B-B14F-4D97-AF65-F5344CB8AC3E}">
        <p14:creationId xmlns:p14="http://schemas.microsoft.com/office/powerpoint/2010/main" val="19675877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E563091-C114-4F9A-BB77-18C7C23C50BB}" type="slidenum">
              <a:rPr lang="zh-CN" altLang="en-US" smtClean="0"/>
              <a:t>2</a:t>
            </a:fld>
            <a:endParaRPr lang="zh-CN" altLang="en-US"/>
          </a:p>
        </p:txBody>
      </p:sp>
    </p:spTree>
    <p:extLst>
      <p:ext uri="{BB962C8B-B14F-4D97-AF65-F5344CB8AC3E}">
        <p14:creationId xmlns:p14="http://schemas.microsoft.com/office/powerpoint/2010/main" val="23709996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E563091-C114-4F9A-BB77-18C7C23C50BB}" type="slidenum">
              <a:rPr lang="zh-CN" altLang="en-US" smtClean="0"/>
              <a:t>30</a:t>
            </a:fld>
            <a:endParaRPr lang="zh-CN" altLang="en-US"/>
          </a:p>
        </p:txBody>
      </p:sp>
    </p:spTree>
    <p:extLst>
      <p:ext uri="{BB962C8B-B14F-4D97-AF65-F5344CB8AC3E}">
        <p14:creationId xmlns:p14="http://schemas.microsoft.com/office/powerpoint/2010/main" val="2579837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E563091-C114-4F9A-BB77-18C7C23C50BB}" type="slidenum">
              <a:rPr lang="zh-CN" altLang="en-US" smtClean="0"/>
              <a:t>31</a:t>
            </a:fld>
            <a:endParaRPr lang="zh-CN" altLang="en-US"/>
          </a:p>
        </p:txBody>
      </p:sp>
    </p:spTree>
    <p:extLst>
      <p:ext uri="{BB962C8B-B14F-4D97-AF65-F5344CB8AC3E}">
        <p14:creationId xmlns:p14="http://schemas.microsoft.com/office/powerpoint/2010/main" val="15592939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E563091-C114-4F9A-BB77-18C7C23C50BB}" type="slidenum">
              <a:rPr lang="zh-CN" altLang="en-US" smtClean="0"/>
              <a:t>32</a:t>
            </a:fld>
            <a:endParaRPr lang="zh-CN" altLang="en-US"/>
          </a:p>
        </p:txBody>
      </p:sp>
    </p:spTree>
    <p:extLst>
      <p:ext uri="{BB962C8B-B14F-4D97-AF65-F5344CB8AC3E}">
        <p14:creationId xmlns:p14="http://schemas.microsoft.com/office/powerpoint/2010/main" val="22135977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E563091-C114-4F9A-BB77-18C7C23C50BB}" type="slidenum">
              <a:rPr lang="zh-CN" altLang="en-US" smtClean="0"/>
              <a:t>33</a:t>
            </a:fld>
            <a:endParaRPr lang="zh-CN" altLang="en-US"/>
          </a:p>
        </p:txBody>
      </p:sp>
    </p:spTree>
    <p:extLst>
      <p:ext uri="{BB962C8B-B14F-4D97-AF65-F5344CB8AC3E}">
        <p14:creationId xmlns:p14="http://schemas.microsoft.com/office/powerpoint/2010/main" val="18797243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E563091-C114-4F9A-BB77-18C7C23C50BB}" type="slidenum">
              <a:rPr lang="zh-CN" altLang="en-US" smtClean="0"/>
              <a:t>34</a:t>
            </a:fld>
            <a:endParaRPr lang="zh-CN" altLang="en-US"/>
          </a:p>
        </p:txBody>
      </p:sp>
    </p:spTree>
    <p:extLst>
      <p:ext uri="{BB962C8B-B14F-4D97-AF65-F5344CB8AC3E}">
        <p14:creationId xmlns:p14="http://schemas.microsoft.com/office/powerpoint/2010/main" val="3155879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E563091-C114-4F9A-BB77-18C7C23C50BB}" type="slidenum">
              <a:rPr lang="zh-CN" altLang="en-US" smtClean="0"/>
              <a:t>35</a:t>
            </a:fld>
            <a:endParaRPr lang="zh-CN" altLang="en-US"/>
          </a:p>
        </p:txBody>
      </p:sp>
    </p:spTree>
    <p:extLst>
      <p:ext uri="{BB962C8B-B14F-4D97-AF65-F5344CB8AC3E}">
        <p14:creationId xmlns:p14="http://schemas.microsoft.com/office/powerpoint/2010/main" val="20066384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E563091-C114-4F9A-BB77-18C7C23C50BB}" type="slidenum">
              <a:rPr lang="zh-CN" altLang="en-US" smtClean="0"/>
              <a:t>6</a:t>
            </a:fld>
            <a:endParaRPr lang="zh-CN" altLang="en-US"/>
          </a:p>
        </p:txBody>
      </p:sp>
    </p:spTree>
    <p:extLst>
      <p:ext uri="{BB962C8B-B14F-4D97-AF65-F5344CB8AC3E}">
        <p14:creationId xmlns:p14="http://schemas.microsoft.com/office/powerpoint/2010/main" val="13505013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E563091-C114-4F9A-BB77-18C7C23C50BB}" type="slidenum">
              <a:rPr lang="zh-CN" altLang="en-US" smtClean="0"/>
              <a:t>15</a:t>
            </a:fld>
            <a:endParaRPr lang="zh-CN" altLang="en-US"/>
          </a:p>
        </p:txBody>
      </p:sp>
    </p:spTree>
    <p:extLst>
      <p:ext uri="{BB962C8B-B14F-4D97-AF65-F5344CB8AC3E}">
        <p14:creationId xmlns:p14="http://schemas.microsoft.com/office/powerpoint/2010/main" val="446927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E563091-C114-4F9A-BB77-18C7C23C50BB}" type="slidenum">
              <a:rPr lang="zh-CN" altLang="en-US" smtClean="0"/>
              <a:t>22</a:t>
            </a:fld>
            <a:endParaRPr lang="zh-CN" altLang="en-US"/>
          </a:p>
        </p:txBody>
      </p:sp>
    </p:spTree>
    <p:extLst>
      <p:ext uri="{BB962C8B-B14F-4D97-AF65-F5344CB8AC3E}">
        <p14:creationId xmlns:p14="http://schemas.microsoft.com/office/powerpoint/2010/main" val="41488148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E563091-C114-4F9A-BB77-18C7C23C50BB}" type="slidenum">
              <a:rPr lang="zh-CN" altLang="en-US" smtClean="0"/>
              <a:t>23</a:t>
            </a:fld>
            <a:endParaRPr lang="zh-CN" altLang="en-US"/>
          </a:p>
        </p:txBody>
      </p:sp>
    </p:spTree>
    <p:extLst>
      <p:ext uri="{BB962C8B-B14F-4D97-AF65-F5344CB8AC3E}">
        <p14:creationId xmlns:p14="http://schemas.microsoft.com/office/powerpoint/2010/main" val="16394974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E563091-C114-4F9A-BB77-18C7C23C50BB}" type="slidenum">
              <a:rPr lang="zh-CN" altLang="en-US" smtClean="0"/>
              <a:t>24</a:t>
            </a:fld>
            <a:endParaRPr lang="zh-CN" altLang="en-US"/>
          </a:p>
        </p:txBody>
      </p:sp>
    </p:spTree>
    <p:extLst>
      <p:ext uri="{BB962C8B-B14F-4D97-AF65-F5344CB8AC3E}">
        <p14:creationId xmlns:p14="http://schemas.microsoft.com/office/powerpoint/2010/main" val="10799541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E563091-C114-4F9A-BB77-18C7C23C50BB}" type="slidenum">
              <a:rPr lang="zh-CN" altLang="en-US" smtClean="0"/>
              <a:t>26</a:t>
            </a:fld>
            <a:endParaRPr lang="zh-CN" altLang="en-US"/>
          </a:p>
        </p:txBody>
      </p:sp>
    </p:spTree>
    <p:extLst>
      <p:ext uri="{BB962C8B-B14F-4D97-AF65-F5344CB8AC3E}">
        <p14:creationId xmlns:p14="http://schemas.microsoft.com/office/powerpoint/2010/main" val="5624890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E563091-C114-4F9A-BB77-18C7C23C50BB}" type="slidenum">
              <a:rPr lang="zh-CN" altLang="en-US" smtClean="0"/>
              <a:t>27</a:t>
            </a:fld>
            <a:endParaRPr lang="zh-CN" altLang="en-US"/>
          </a:p>
        </p:txBody>
      </p:sp>
    </p:spTree>
    <p:extLst>
      <p:ext uri="{BB962C8B-B14F-4D97-AF65-F5344CB8AC3E}">
        <p14:creationId xmlns:p14="http://schemas.microsoft.com/office/powerpoint/2010/main" val="41096004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E563091-C114-4F9A-BB77-18C7C23C50BB}" type="slidenum">
              <a:rPr lang="zh-CN" altLang="en-US" smtClean="0"/>
              <a:t>29</a:t>
            </a:fld>
            <a:endParaRPr lang="zh-CN" altLang="en-US"/>
          </a:p>
        </p:txBody>
      </p:sp>
    </p:spTree>
    <p:extLst>
      <p:ext uri="{BB962C8B-B14F-4D97-AF65-F5344CB8AC3E}">
        <p14:creationId xmlns:p14="http://schemas.microsoft.com/office/powerpoint/2010/main" val="7324084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094C0072-DF53-4E6F-995A-C346827FC413}" type="datetimeFigureOut">
              <a:rPr lang="zh-CN" altLang="en-US" smtClean="0"/>
              <a:t>2021/9/13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EFF0199-151D-428B-8932-CF557838D6B1}" type="slidenum">
              <a:rPr lang="zh-CN" altLang="en-US" smtClean="0"/>
              <a:t>‹#›</a:t>
            </a:fld>
            <a:endParaRPr lang="zh-CN" altLang="en-US"/>
          </a:p>
        </p:txBody>
      </p:sp>
    </p:spTree>
    <p:extLst>
      <p:ext uri="{BB962C8B-B14F-4D97-AF65-F5344CB8AC3E}">
        <p14:creationId xmlns:p14="http://schemas.microsoft.com/office/powerpoint/2010/main" val="11096529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094C0072-DF53-4E6F-995A-C346827FC413}" type="datetimeFigureOut">
              <a:rPr lang="zh-CN" altLang="en-US" smtClean="0"/>
              <a:t>2021/9/13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EFF0199-151D-428B-8932-CF557838D6B1}" type="slidenum">
              <a:rPr lang="zh-CN" altLang="en-US" smtClean="0"/>
              <a:t>‹#›</a:t>
            </a:fld>
            <a:endParaRPr lang="zh-CN" altLang="en-US"/>
          </a:p>
        </p:txBody>
      </p:sp>
    </p:spTree>
    <p:extLst>
      <p:ext uri="{BB962C8B-B14F-4D97-AF65-F5344CB8AC3E}">
        <p14:creationId xmlns:p14="http://schemas.microsoft.com/office/powerpoint/2010/main" val="31449813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094C0072-DF53-4E6F-995A-C346827FC413}" type="datetimeFigureOut">
              <a:rPr lang="zh-CN" altLang="en-US" smtClean="0"/>
              <a:t>2021/9/13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EFF0199-151D-428B-8932-CF557838D6B1}" type="slidenum">
              <a:rPr lang="zh-CN" altLang="en-US" smtClean="0"/>
              <a:t>‹#›</a:t>
            </a:fld>
            <a:endParaRPr lang="zh-CN" altLang="en-US"/>
          </a:p>
        </p:txBody>
      </p:sp>
    </p:spTree>
    <p:extLst>
      <p:ext uri="{BB962C8B-B14F-4D97-AF65-F5344CB8AC3E}">
        <p14:creationId xmlns:p14="http://schemas.microsoft.com/office/powerpoint/2010/main" val="42916788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094C0072-DF53-4E6F-995A-C346827FC413}" type="datetimeFigureOut">
              <a:rPr lang="zh-CN" altLang="en-US" smtClean="0"/>
              <a:t>2021/9/13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EFF0199-151D-428B-8932-CF557838D6B1}" type="slidenum">
              <a:rPr lang="zh-CN" altLang="en-US" smtClean="0"/>
              <a:t>‹#›</a:t>
            </a:fld>
            <a:endParaRPr lang="zh-CN" altLang="en-US"/>
          </a:p>
        </p:txBody>
      </p:sp>
    </p:spTree>
    <p:extLst>
      <p:ext uri="{BB962C8B-B14F-4D97-AF65-F5344CB8AC3E}">
        <p14:creationId xmlns:p14="http://schemas.microsoft.com/office/powerpoint/2010/main" val="23475827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094C0072-DF53-4E6F-995A-C346827FC413}" type="datetimeFigureOut">
              <a:rPr lang="zh-CN" altLang="en-US" smtClean="0"/>
              <a:t>2021/9/13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EFF0199-151D-428B-8932-CF557838D6B1}" type="slidenum">
              <a:rPr lang="zh-CN" altLang="en-US" smtClean="0"/>
              <a:t>‹#›</a:t>
            </a:fld>
            <a:endParaRPr lang="zh-CN" altLang="en-US"/>
          </a:p>
        </p:txBody>
      </p:sp>
    </p:spTree>
    <p:extLst>
      <p:ext uri="{BB962C8B-B14F-4D97-AF65-F5344CB8AC3E}">
        <p14:creationId xmlns:p14="http://schemas.microsoft.com/office/powerpoint/2010/main" val="36360778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094C0072-DF53-4E6F-995A-C346827FC413}" type="datetimeFigureOut">
              <a:rPr lang="zh-CN" altLang="en-US" smtClean="0"/>
              <a:t>2021/9/13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EFF0199-151D-428B-8932-CF557838D6B1}" type="slidenum">
              <a:rPr lang="zh-CN" altLang="en-US" smtClean="0"/>
              <a:t>‹#›</a:t>
            </a:fld>
            <a:endParaRPr lang="zh-CN" altLang="en-US"/>
          </a:p>
        </p:txBody>
      </p:sp>
    </p:spTree>
    <p:extLst>
      <p:ext uri="{BB962C8B-B14F-4D97-AF65-F5344CB8AC3E}">
        <p14:creationId xmlns:p14="http://schemas.microsoft.com/office/powerpoint/2010/main" val="33596061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094C0072-DF53-4E6F-995A-C346827FC413}" type="datetimeFigureOut">
              <a:rPr lang="zh-CN" altLang="en-US" smtClean="0"/>
              <a:t>2021/9/13</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6EFF0199-151D-428B-8932-CF557838D6B1}" type="slidenum">
              <a:rPr lang="zh-CN" altLang="en-US" smtClean="0"/>
              <a:t>‹#›</a:t>
            </a:fld>
            <a:endParaRPr lang="zh-CN" altLang="en-US"/>
          </a:p>
        </p:txBody>
      </p:sp>
    </p:spTree>
    <p:extLst>
      <p:ext uri="{BB962C8B-B14F-4D97-AF65-F5344CB8AC3E}">
        <p14:creationId xmlns:p14="http://schemas.microsoft.com/office/powerpoint/2010/main" val="4762644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094C0072-DF53-4E6F-995A-C346827FC413}" type="datetimeFigureOut">
              <a:rPr lang="zh-CN" altLang="en-US" smtClean="0"/>
              <a:t>2021/9/13</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6EFF0199-151D-428B-8932-CF557838D6B1}" type="slidenum">
              <a:rPr lang="zh-CN" altLang="en-US" smtClean="0"/>
              <a:t>‹#›</a:t>
            </a:fld>
            <a:endParaRPr lang="zh-CN" altLang="en-US"/>
          </a:p>
        </p:txBody>
      </p:sp>
    </p:spTree>
    <p:extLst>
      <p:ext uri="{BB962C8B-B14F-4D97-AF65-F5344CB8AC3E}">
        <p14:creationId xmlns:p14="http://schemas.microsoft.com/office/powerpoint/2010/main" val="4201326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094C0072-DF53-4E6F-995A-C346827FC413}" type="datetimeFigureOut">
              <a:rPr lang="zh-CN" altLang="en-US" smtClean="0"/>
              <a:t>2021/9/13</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6EFF0199-151D-428B-8932-CF557838D6B1}" type="slidenum">
              <a:rPr lang="zh-CN" altLang="en-US" smtClean="0"/>
              <a:t>‹#›</a:t>
            </a:fld>
            <a:endParaRPr lang="zh-CN" altLang="en-US"/>
          </a:p>
        </p:txBody>
      </p:sp>
    </p:spTree>
    <p:extLst>
      <p:ext uri="{BB962C8B-B14F-4D97-AF65-F5344CB8AC3E}">
        <p14:creationId xmlns:p14="http://schemas.microsoft.com/office/powerpoint/2010/main" val="2407760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094C0072-DF53-4E6F-995A-C346827FC413}" type="datetimeFigureOut">
              <a:rPr lang="zh-CN" altLang="en-US" smtClean="0"/>
              <a:t>2021/9/13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EFF0199-151D-428B-8932-CF557838D6B1}" type="slidenum">
              <a:rPr lang="zh-CN" altLang="en-US" smtClean="0"/>
              <a:t>‹#›</a:t>
            </a:fld>
            <a:endParaRPr lang="zh-CN" altLang="en-US"/>
          </a:p>
        </p:txBody>
      </p:sp>
    </p:spTree>
    <p:extLst>
      <p:ext uri="{BB962C8B-B14F-4D97-AF65-F5344CB8AC3E}">
        <p14:creationId xmlns:p14="http://schemas.microsoft.com/office/powerpoint/2010/main" val="16514314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094C0072-DF53-4E6F-995A-C346827FC413}" type="datetimeFigureOut">
              <a:rPr lang="zh-CN" altLang="en-US" smtClean="0"/>
              <a:t>2021/9/13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EFF0199-151D-428B-8932-CF557838D6B1}" type="slidenum">
              <a:rPr lang="zh-CN" altLang="en-US" smtClean="0"/>
              <a:t>‹#›</a:t>
            </a:fld>
            <a:endParaRPr lang="zh-CN" altLang="en-US"/>
          </a:p>
        </p:txBody>
      </p:sp>
    </p:spTree>
    <p:extLst>
      <p:ext uri="{BB962C8B-B14F-4D97-AF65-F5344CB8AC3E}">
        <p14:creationId xmlns:p14="http://schemas.microsoft.com/office/powerpoint/2010/main" val="29893742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55A2">
            <a:alpha val="4000"/>
          </a:srgbClr>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94C0072-DF53-4E6F-995A-C346827FC413}" type="datetimeFigureOut">
              <a:rPr lang="zh-CN" altLang="en-US" smtClean="0"/>
              <a:t>2021/9/13</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EFF0199-151D-428B-8932-CF557838D6B1}" type="slidenum">
              <a:rPr lang="zh-CN" altLang="en-US" smtClean="0"/>
              <a:t>‹#›</a:t>
            </a:fld>
            <a:endParaRPr lang="zh-CN" altLang="en-US"/>
          </a:p>
        </p:txBody>
      </p:sp>
    </p:spTree>
    <p:extLst>
      <p:ext uri="{BB962C8B-B14F-4D97-AF65-F5344CB8AC3E}">
        <p14:creationId xmlns:p14="http://schemas.microsoft.com/office/powerpoint/2010/main" val="357547522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2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2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4.png"/></Relationships>
</file>

<file path=ppt/slides/_rels/slide2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47.png"/></Relationships>
</file>

<file path=ppt/slides/_rels/slide2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5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53.png"/></Relationships>
</file>

<file path=ppt/slides/_rels/slide3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1771650" y="5378570"/>
            <a:ext cx="8648700" cy="646331"/>
          </a:xfrm>
          <a:prstGeom prst="rect">
            <a:avLst/>
          </a:prstGeom>
          <a:noFill/>
        </p:spPr>
        <p:txBody>
          <a:bodyPr wrap="square" rtlCol="0">
            <a:spAutoFit/>
          </a:bodyPr>
          <a:lstStyle/>
          <a:p>
            <a:pPr algn="ctr"/>
            <a:r>
              <a:rPr lang="zh-CN" altLang="en-US" sz="3600" b="1" dirty="0">
                <a:latin typeface="微软雅黑" panose="020B0503020204020204" pitchFamily="34" charset="-122"/>
                <a:ea typeface="微软雅黑" panose="020B0503020204020204" pitchFamily="34" charset="-122"/>
              </a:rPr>
              <a:t>动手部署一台</a:t>
            </a:r>
            <a:r>
              <a:rPr lang="en-US" altLang="zh-CN" sz="3600" b="1" dirty="0">
                <a:latin typeface="微软雅黑" panose="020B0503020204020204" pitchFamily="34" charset="-122"/>
                <a:ea typeface="微软雅黑" panose="020B0503020204020204" pitchFamily="34" charset="-122"/>
              </a:rPr>
              <a:t>Linux</a:t>
            </a:r>
            <a:r>
              <a:rPr lang="zh-CN" altLang="en-US" sz="3600" b="1" dirty="0">
                <a:latin typeface="微软雅黑" panose="020B0503020204020204" pitchFamily="34" charset="-122"/>
                <a:ea typeface="微软雅黑" panose="020B0503020204020204" pitchFamily="34" charset="-122"/>
              </a:rPr>
              <a:t>操作系统</a:t>
            </a:r>
          </a:p>
        </p:txBody>
      </p:sp>
      <p:sp>
        <p:nvSpPr>
          <p:cNvPr id="12" name="文本框 11"/>
          <p:cNvSpPr txBox="1"/>
          <p:nvPr/>
        </p:nvSpPr>
        <p:spPr>
          <a:xfrm>
            <a:off x="1771650" y="6017309"/>
            <a:ext cx="8648700" cy="461665"/>
          </a:xfrm>
          <a:prstGeom prst="rect">
            <a:avLst/>
          </a:prstGeom>
          <a:noFill/>
        </p:spPr>
        <p:txBody>
          <a:bodyPr wrap="square" rtlCol="0">
            <a:spAutoFit/>
          </a:bodyPr>
          <a:lstStyle/>
          <a:p>
            <a:pPr algn="ctr"/>
            <a:r>
              <a:rPr lang="zh-CN" altLang="en-US" sz="2400" dirty="0">
                <a:latin typeface="微软雅黑" panose="020B0503020204020204" pitchFamily="34" charset="-122"/>
                <a:ea typeface="微软雅黑" panose="020B0503020204020204" pitchFamily="34" charset="-122"/>
              </a:rPr>
              <a:t>任课教师：刘遄  </a:t>
            </a:r>
            <a:r>
              <a:rPr lang="en-US" altLang="zh-CN" sz="2400" dirty="0">
                <a:latin typeface="微软雅黑" panose="020B0503020204020204" pitchFamily="34" charset="-122"/>
                <a:ea typeface="微软雅黑" panose="020B0503020204020204" pitchFamily="34" charset="-122"/>
              </a:rPr>
              <a:t>www.LinuxProbe.com</a:t>
            </a:r>
          </a:p>
        </p:txBody>
      </p:sp>
      <p:cxnSp>
        <p:nvCxnSpPr>
          <p:cNvPr id="14" name="直接连接符 13"/>
          <p:cNvCxnSpPr/>
          <p:nvPr/>
        </p:nvCxnSpPr>
        <p:spPr>
          <a:xfrm>
            <a:off x="2290762" y="6021105"/>
            <a:ext cx="7610475" cy="0"/>
          </a:xfrm>
          <a:prstGeom prst="line">
            <a:avLst/>
          </a:prstGeom>
          <a:ln w="12700">
            <a:solidFill>
              <a:schemeClr val="tx1"/>
            </a:solidFill>
            <a:headEnd type="oval"/>
            <a:tailEnd type="oval"/>
          </a:ln>
        </p:spPr>
        <p:style>
          <a:lnRef idx="1">
            <a:schemeClr val="accent1"/>
          </a:lnRef>
          <a:fillRef idx="0">
            <a:schemeClr val="accent1"/>
          </a:fillRef>
          <a:effectRef idx="0">
            <a:schemeClr val="accent1"/>
          </a:effectRef>
          <a:fontRef idx="minor">
            <a:schemeClr val="tx1"/>
          </a:fontRef>
        </p:style>
      </p:cxnSp>
      <p:pic>
        <p:nvPicPr>
          <p:cNvPr id="8" name="图片 7">
            <a:extLst>
              <a:ext uri="{FF2B5EF4-FFF2-40B4-BE49-F238E27FC236}">
                <a16:creationId xmlns:a16="http://schemas.microsoft.com/office/drawing/2014/main" id="{C4016612-1509-4AF7-934C-FDE1255FB98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12192000" cy="4231429"/>
          </a:xfrm>
          <a:prstGeom prst="rect">
            <a:avLst/>
          </a:prstGeom>
        </p:spPr>
      </p:pic>
      <p:pic>
        <p:nvPicPr>
          <p:cNvPr id="10" name="图片 9">
            <a:extLst>
              <a:ext uri="{FF2B5EF4-FFF2-40B4-BE49-F238E27FC236}">
                <a16:creationId xmlns:a16="http://schemas.microsoft.com/office/drawing/2014/main" id="{6C6F3AAE-58FE-4BF6-86C8-99A7FC2E3D02}"/>
              </a:ext>
            </a:extLst>
          </p:cNvPr>
          <p:cNvPicPr>
            <a:picLocks noChangeAspect="1"/>
          </p:cNvPicPr>
          <p:nvPr/>
        </p:nvPicPr>
        <p:blipFill>
          <a:blip r:embed="rId3" cstate="print">
            <a:extLst>
              <a:ext uri="{28A0092B-C50C-407E-A947-70E740481C1C}">
                <a14:useLocalDpi xmlns:a14="http://schemas.microsoft.com/office/drawing/2010/main" val="0"/>
              </a:ext>
            </a:extLst>
          </a:blip>
          <a:srcRect l="21654" r="21654"/>
          <a:stretch/>
        </p:blipFill>
        <p:spPr>
          <a:xfrm>
            <a:off x="5162184" y="3304909"/>
            <a:ext cx="1867632" cy="1853040"/>
          </a:xfrm>
          <a:prstGeom prst="ellipse">
            <a:avLst/>
          </a:prstGeom>
        </p:spPr>
      </p:pic>
    </p:spTree>
    <p:extLst>
      <p:ext uri="{BB962C8B-B14F-4D97-AF65-F5344CB8AC3E}">
        <p14:creationId xmlns:p14="http://schemas.microsoft.com/office/powerpoint/2010/main" val="3088130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80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600"/>
                                        <p:tgtEl>
                                          <p:spTgt spid="11"/>
                                        </p:tgtEl>
                                      </p:cBhvr>
                                    </p:animEffect>
                                    <p:anim calcmode="lin" valueType="num">
                                      <p:cBhvr>
                                        <p:cTn id="8" dur="600" fill="hold"/>
                                        <p:tgtEl>
                                          <p:spTgt spid="11"/>
                                        </p:tgtEl>
                                        <p:attrNameLst>
                                          <p:attrName>ppt_x</p:attrName>
                                        </p:attrNameLst>
                                      </p:cBhvr>
                                      <p:tavLst>
                                        <p:tav tm="0">
                                          <p:val>
                                            <p:strVal val="#ppt_x"/>
                                          </p:val>
                                        </p:tav>
                                        <p:tav tm="100000">
                                          <p:val>
                                            <p:strVal val="#ppt_x"/>
                                          </p:val>
                                        </p:tav>
                                      </p:tavLst>
                                    </p:anim>
                                    <p:anim calcmode="lin" valueType="num">
                                      <p:cBhvr>
                                        <p:cTn id="9" dur="600" fill="hold"/>
                                        <p:tgtEl>
                                          <p:spTgt spid="11"/>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80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600"/>
                                        <p:tgtEl>
                                          <p:spTgt spid="12"/>
                                        </p:tgtEl>
                                      </p:cBhvr>
                                    </p:animEffect>
                                    <p:anim calcmode="lin" valueType="num">
                                      <p:cBhvr>
                                        <p:cTn id="13" dur="600" fill="hold"/>
                                        <p:tgtEl>
                                          <p:spTgt spid="12"/>
                                        </p:tgtEl>
                                        <p:attrNameLst>
                                          <p:attrName>ppt_x</p:attrName>
                                        </p:attrNameLst>
                                      </p:cBhvr>
                                      <p:tavLst>
                                        <p:tav tm="0">
                                          <p:val>
                                            <p:strVal val="#ppt_x"/>
                                          </p:val>
                                        </p:tav>
                                        <p:tav tm="100000">
                                          <p:val>
                                            <p:strVal val="#ppt_x"/>
                                          </p:val>
                                        </p:tav>
                                      </p:tavLst>
                                    </p:anim>
                                    <p:anim calcmode="lin" valueType="num">
                                      <p:cBhvr>
                                        <p:cTn id="14" dur="600" fill="hold"/>
                                        <p:tgtEl>
                                          <p:spTgt spid="12"/>
                                        </p:tgtEl>
                                        <p:attrNameLst>
                                          <p:attrName>ppt_y</p:attrName>
                                        </p:attrNameLst>
                                      </p:cBhvr>
                                      <p:tavLst>
                                        <p:tav tm="0">
                                          <p:val>
                                            <p:strVal val="#ppt_y+.1"/>
                                          </p:val>
                                        </p:tav>
                                        <p:tav tm="100000">
                                          <p:val>
                                            <p:strVal val="#ppt_y"/>
                                          </p:val>
                                        </p:tav>
                                      </p:tavLst>
                                    </p:anim>
                                  </p:childTnLst>
                                </p:cTn>
                              </p:par>
                              <p:par>
                                <p:cTn id="15" presetID="16" presetClass="entr" presetSubtype="37" fill="hold" nodeType="withEffect">
                                  <p:stCondLst>
                                    <p:cond delay="1000"/>
                                  </p:stCondLst>
                                  <p:childTnLst>
                                    <p:set>
                                      <p:cBhvr>
                                        <p:cTn id="16" dur="1" fill="hold">
                                          <p:stCondLst>
                                            <p:cond delay="0"/>
                                          </p:stCondLst>
                                        </p:cTn>
                                        <p:tgtEl>
                                          <p:spTgt spid="14"/>
                                        </p:tgtEl>
                                        <p:attrNameLst>
                                          <p:attrName>style.visibility</p:attrName>
                                        </p:attrNameLst>
                                      </p:cBhvr>
                                      <p:to>
                                        <p:strVal val="visible"/>
                                      </p:to>
                                    </p:set>
                                    <p:animEffect transition="in" filter="barn(outVertical)">
                                      <p:cBhvr>
                                        <p:cTn id="1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695325" y="318442"/>
            <a:ext cx="4315960" cy="461665"/>
          </a:xfrm>
          <a:prstGeom prst="rect">
            <a:avLst/>
          </a:prstGeom>
          <a:noFill/>
        </p:spPr>
        <p:txBody>
          <a:bodyPr wrap="square" rtlCol="0">
            <a:spAutoFit/>
          </a:bodyPr>
          <a:lstStyle/>
          <a:p>
            <a:r>
              <a:rPr lang="zh-CN" altLang="en-US" sz="2400" b="1" dirty="0">
                <a:solidFill>
                  <a:schemeClr val="tx1">
                    <a:lumMod val="95000"/>
                    <a:lumOff val="5000"/>
                  </a:schemeClr>
                </a:solidFill>
                <a:latin typeface="微软雅黑" panose="020B0503020204020204" pitchFamily="34" charset="-122"/>
                <a:ea typeface="微软雅黑" panose="020B0503020204020204" pitchFamily="34" charset="-122"/>
              </a:rPr>
              <a:t>安装虚拟机的步骤</a:t>
            </a:r>
          </a:p>
        </p:txBody>
      </p:sp>
      <p:grpSp>
        <p:nvGrpSpPr>
          <p:cNvPr id="31" name="组合 30"/>
          <p:cNvGrpSpPr/>
          <p:nvPr/>
        </p:nvGrpSpPr>
        <p:grpSpPr>
          <a:xfrm>
            <a:off x="123780" y="359255"/>
            <a:ext cx="445894" cy="351309"/>
            <a:chOff x="123780" y="534395"/>
            <a:chExt cx="445894" cy="351309"/>
          </a:xfrm>
        </p:grpSpPr>
        <p:sp>
          <p:nvSpPr>
            <p:cNvPr id="32" name="等腰三角形 31"/>
            <p:cNvSpPr/>
            <p:nvPr/>
          </p:nvSpPr>
          <p:spPr>
            <a:xfrm>
              <a:off x="382996" y="534395"/>
              <a:ext cx="186678" cy="160930"/>
            </a:xfrm>
            <a:prstGeom prst="triangle">
              <a:avLst/>
            </a:prstGeom>
            <a:solidFill>
              <a:schemeClr val="accent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等腰三角形 32"/>
            <p:cNvSpPr/>
            <p:nvPr/>
          </p:nvSpPr>
          <p:spPr>
            <a:xfrm rot="1110499">
              <a:off x="203197" y="561123"/>
              <a:ext cx="309372" cy="272312"/>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等腰三角形 33"/>
            <p:cNvSpPr/>
            <p:nvPr/>
          </p:nvSpPr>
          <p:spPr>
            <a:xfrm>
              <a:off x="123780" y="809504"/>
              <a:ext cx="88392" cy="76200"/>
            </a:xfrm>
            <a:prstGeom prst="triangle">
              <a:avLst/>
            </a:prstGeom>
            <a:solidFill>
              <a:schemeClr val="accent1">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10670045" y="6308725"/>
            <a:ext cx="826630" cy="549275"/>
            <a:chOff x="9868845" y="-64101"/>
            <a:chExt cx="826630" cy="549275"/>
          </a:xfrm>
        </p:grpSpPr>
        <p:sp>
          <p:nvSpPr>
            <p:cNvPr id="2" name="矩形 1"/>
            <p:cNvSpPr/>
            <p:nvPr/>
          </p:nvSpPr>
          <p:spPr>
            <a:xfrm>
              <a:off x="9868845" y="-64101"/>
              <a:ext cx="826630" cy="54927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9989121" y="10481"/>
              <a:ext cx="586078" cy="400110"/>
            </a:xfrm>
            <a:prstGeom prst="rect">
              <a:avLst/>
            </a:prstGeom>
            <a:noFill/>
          </p:spPr>
          <p:txBody>
            <a:bodyPr wrap="square" rtlCol="0">
              <a:spAutoFit/>
            </a:bodyPr>
            <a:lstStyle/>
            <a:p>
              <a:pPr algn="ctr"/>
              <a:r>
                <a:rPr lang="en-US" altLang="zh-CN" sz="2000" b="1" dirty="0">
                  <a:solidFill>
                    <a:schemeClr val="bg1"/>
                  </a:solidFill>
                  <a:latin typeface="微软雅黑" panose="020B0503020204020204" pitchFamily="34" charset="-122"/>
                  <a:ea typeface="微软雅黑" panose="020B0503020204020204" pitchFamily="34" charset="-122"/>
                </a:rPr>
                <a:t>10</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grpSp>
      <p:sp>
        <p:nvSpPr>
          <p:cNvPr id="45" name="矩形: 圆角 44">
            <a:extLst>
              <a:ext uri="{FF2B5EF4-FFF2-40B4-BE49-F238E27FC236}">
                <a16:creationId xmlns:a16="http://schemas.microsoft.com/office/drawing/2014/main" id="{FA4564E8-4B13-40EE-8754-3086FF036BBE}"/>
              </a:ext>
            </a:extLst>
          </p:cNvPr>
          <p:cNvSpPr/>
          <p:nvPr/>
        </p:nvSpPr>
        <p:spPr>
          <a:xfrm>
            <a:off x="1401844" y="4678642"/>
            <a:ext cx="2298290" cy="492760"/>
          </a:xfrm>
          <a:prstGeom prst="roundRect">
            <a:avLst>
              <a:gd name="adj" fmla="val 7032"/>
            </a:avLst>
          </a:prstGeom>
          <a:noFill/>
          <a:ln>
            <a:gradFill>
              <a:gsLst>
                <a:gs pos="0">
                  <a:srgbClr val="007DDA"/>
                </a:gs>
                <a:gs pos="51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微软雅黑" panose="020B0503020204020204" pitchFamily="34" charset="-122"/>
                <a:ea typeface="微软雅黑" panose="020B0503020204020204" pitchFamily="34" charset="-122"/>
              </a:rPr>
              <a:t>准备开始安装虚拟机</a:t>
            </a:r>
          </a:p>
        </p:txBody>
      </p:sp>
      <p:sp>
        <p:nvSpPr>
          <p:cNvPr id="46" name="矩形: 圆角 45">
            <a:extLst>
              <a:ext uri="{FF2B5EF4-FFF2-40B4-BE49-F238E27FC236}">
                <a16:creationId xmlns:a16="http://schemas.microsoft.com/office/drawing/2014/main" id="{5CA9A2F6-AA14-4851-8DB7-0607712CAA55}"/>
              </a:ext>
            </a:extLst>
          </p:cNvPr>
          <p:cNvSpPr/>
          <p:nvPr/>
        </p:nvSpPr>
        <p:spPr>
          <a:xfrm>
            <a:off x="5069247" y="4678642"/>
            <a:ext cx="2115882" cy="492760"/>
          </a:xfrm>
          <a:prstGeom prst="roundRect">
            <a:avLst>
              <a:gd name="adj" fmla="val 7032"/>
            </a:avLst>
          </a:prstGeom>
          <a:noFill/>
          <a:ln>
            <a:gradFill>
              <a:gsLst>
                <a:gs pos="0">
                  <a:srgbClr val="007DDA"/>
                </a:gs>
                <a:gs pos="51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微软雅黑" panose="020B0503020204020204" pitchFamily="34" charset="-122"/>
                <a:ea typeface="微软雅黑" panose="020B0503020204020204" pitchFamily="34" charset="-122"/>
              </a:rPr>
              <a:t>等待安装完成</a:t>
            </a:r>
          </a:p>
        </p:txBody>
      </p:sp>
      <p:sp>
        <p:nvSpPr>
          <p:cNvPr id="47" name="矩形: 圆角 46">
            <a:extLst>
              <a:ext uri="{FF2B5EF4-FFF2-40B4-BE49-F238E27FC236}">
                <a16:creationId xmlns:a16="http://schemas.microsoft.com/office/drawing/2014/main" id="{5E50DA80-8F83-40E2-AB39-2C5C028F36CA}"/>
              </a:ext>
            </a:extLst>
          </p:cNvPr>
          <p:cNvSpPr/>
          <p:nvPr/>
        </p:nvSpPr>
        <p:spPr>
          <a:xfrm>
            <a:off x="8645446" y="4675375"/>
            <a:ext cx="2115882" cy="492760"/>
          </a:xfrm>
          <a:prstGeom prst="roundRect">
            <a:avLst>
              <a:gd name="adj" fmla="val 7032"/>
            </a:avLst>
          </a:prstGeom>
          <a:noFill/>
          <a:ln>
            <a:gradFill>
              <a:gsLst>
                <a:gs pos="0">
                  <a:srgbClr val="007DDA"/>
                </a:gs>
                <a:gs pos="51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微软雅黑" panose="020B0503020204020204" pitchFamily="34" charset="-122"/>
                <a:ea typeface="微软雅黑" panose="020B0503020204020204" pitchFamily="34" charset="-122"/>
              </a:rPr>
              <a:t>安装向导完成界面</a:t>
            </a:r>
          </a:p>
        </p:txBody>
      </p:sp>
      <p:sp>
        <p:nvSpPr>
          <p:cNvPr id="11" name="箭头: 右 10">
            <a:extLst>
              <a:ext uri="{FF2B5EF4-FFF2-40B4-BE49-F238E27FC236}">
                <a16:creationId xmlns:a16="http://schemas.microsoft.com/office/drawing/2014/main" id="{FE0C5F97-E7E0-4D23-8DD8-26532D12C34B}"/>
              </a:ext>
            </a:extLst>
          </p:cNvPr>
          <p:cNvSpPr/>
          <p:nvPr/>
        </p:nvSpPr>
        <p:spPr>
          <a:xfrm>
            <a:off x="3964359" y="4760847"/>
            <a:ext cx="843280" cy="321815"/>
          </a:xfrm>
          <a:prstGeom prst="rightArrow">
            <a:avLst/>
          </a:prstGeom>
          <a:gradFill>
            <a:gsLst>
              <a:gs pos="87000">
                <a:srgbClr val="0070C0"/>
              </a:gs>
              <a:gs pos="0">
                <a:schemeClr val="accent1">
                  <a:lumMod val="30000"/>
                  <a:lumOff val="7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箭头: 右 47">
            <a:extLst>
              <a:ext uri="{FF2B5EF4-FFF2-40B4-BE49-F238E27FC236}">
                <a16:creationId xmlns:a16="http://schemas.microsoft.com/office/drawing/2014/main" id="{068876DC-9E66-4025-97ED-FCE952FB4025}"/>
              </a:ext>
            </a:extLst>
          </p:cNvPr>
          <p:cNvSpPr/>
          <p:nvPr/>
        </p:nvSpPr>
        <p:spPr>
          <a:xfrm>
            <a:off x="7540558" y="4760846"/>
            <a:ext cx="843280" cy="321815"/>
          </a:xfrm>
          <a:prstGeom prst="rightArrow">
            <a:avLst/>
          </a:prstGeom>
          <a:gradFill>
            <a:gsLst>
              <a:gs pos="87000">
                <a:srgbClr val="0070C0"/>
              </a:gs>
              <a:gs pos="0">
                <a:schemeClr val="accent1">
                  <a:lumMod val="30000"/>
                  <a:lumOff val="7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9" name="图片 66" descr="说明: 第1章 动手部署一台Linux操作系统第1章 动手部署一台Linux操作系统">
            <a:extLst>
              <a:ext uri="{FF2B5EF4-FFF2-40B4-BE49-F238E27FC236}">
                <a16:creationId xmlns:a16="http://schemas.microsoft.com/office/drawing/2014/main" id="{032283C6-BDEA-4ACF-9B82-005036A812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7227" y="1776136"/>
            <a:ext cx="3227523" cy="2559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1" name="图片 67" descr="说明: 第1章 动手部署一台Linux操作系统第1章 动手部署一台Linux操作系统">
            <a:extLst>
              <a:ext uri="{FF2B5EF4-FFF2-40B4-BE49-F238E27FC236}">
                <a16:creationId xmlns:a16="http://schemas.microsoft.com/office/drawing/2014/main" id="{15495DF8-3BCB-4361-9BE1-96230A311D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82239" y="1776135"/>
            <a:ext cx="3227521" cy="25594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2" name="图片 68" descr="说明: 第1章 动手部署一台Linux操作系统第1章 动手部署一台Linux操作系统">
            <a:extLst>
              <a:ext uri="{FF2B5EF4-FFF2-40B4-BE49-F238E27FC236}">
                <a16:creationId xmlns:a16="http://schemas.microsoft.com/office/drawing/2014/main" id="{A4D41EE3-FDD4-4C4D-A22C-833869DB196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89626" y="1776134"/>
            <a:ext cx="3227521" cy="25594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5171102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41" presetClass="entr" presetSubtype="0" fill="hold" grpId="0" nodeType="withEffect">
                                  <p:stCondLst>
                                    <p:cond delay="0"/>
                                  </p:stCondLst>
                                  <p:iterate type="lt">
                                    <p:tmPct val="12500"/>
                                  </p:iterate>
                                  <p:childTnLst>
                                    <p:set>
                                      <p:cBhvr>
                                        <p:cTn id="9" dur="1" fill="hold">
                                          <p:stCondLst>
                                            <p:cond delay="0"/>
                                          </p:stCondLst>
                                        </p:cTn>
                                        <p:tgtEl>
                                          <p:spTgt spid="13"/>
                                        </p:tgtEl>
                                        <p:attrNameLst>
                                          <p:attrName>style.visibility</p:attrName>
                                        </p:attrNameLst>
                                      </p:cBhvr>
                                      <p:to>
                                        <p:strVal val="visible"/>
                                      </p:to>
                                    </p:set>
                                    <p:anim calcmode="lin" valueType="num">
                                      <p:cBhvr>
                                        <p:cTn id="10" dur="300" fill="hold"/>
                                        <p:tgtEl>
                                          <p:spTgt spid="13"/>
                                        </p:tgtEl>
                                        <p:attrNameLst>
                                          <p:attrName>ppt_x</p:attrName>
                                        </p:attrNameLst>
                                      </p:cBhvr>
                                      <p:tavLst>
                                        <p:tav tm="0">
                                          <p:val>
                                            <p:strVal val="#ppt_x"/>
                                          </p:val>
                                        </p:tav>
                                        <p:tav tm="50000">
                                          <p:val>
                                            <p:strVal val="#ppt_x+.1"/>
                                          </p:val>
                                        </p:tav>
                                        <p:tav tm="100000">
                                          <p:val>
                                            <p:strVal val="#ppt_x"/>
                                          </p:val>
                                        </p:tav>
                                      </p:tavLst>
                                    </p:anim>
                                    <p:anim calcmode="lin" valueType="num">
                                      <p:cBhvr>
                                        <p:cTn id="11" dur="300" fill="hold"/>
                                        <p:tgtEl>
                                          <p:spTgt spid="13"/>
                                        </p:tgtEl>
                                        <p:attrNameLst>
                                          <p:attrName>ppt_y</p:attrName>
                                        </p:attrNameLst>
                                      </p:cBhvr>
                                      <p:tavLst>
                                        <p:tav tm="0">
                                          <p:val>
                                            <p:strVal val="#ppt_y"/>
                                          </p:val>
                                        </p:tav>
                                        <p:tav tm="100000">
                                          <p:val>
                                            <p:strVal val="#ppt_y"/>
                                          </p:val>
                                        </p:tav>
                                      </p:tavLst>
                                    </p:anim>
                                    <p:anim calcmode="lin" valueType="num">
                                      <p:cBhvr>
                                        <p:cTn id="12" dur="300" fill="hold"/>
                                        <p:tgtEl>
                                          <p:spTgt spid="13"/>
                                        </p:tgtEl>
                                        <p:attrNameLst>
                                          <p:attrName>ppt_h</p:attrName>
                                        </p:attrNameLst>
                                      </p:cBhvr>
                                      <p:tavLst>
                                        <p:tav tm="0">
                                          <p:val>
                                            <p:strVal val="#ppt_h/10"/>
                                          </p:val>
                                        </p:tav>
                                        <p:tav tm="50000">
                                          <p:val>
                                            <p:strVal val="#ppt_h+.01"/>
                                          </p:val>
                                        </p:tav>
                                        <p:tav tm="100000">
                                          <p:val>
                                            <p:strVal val="#ppt_h"/>
                                          </p:val>
                                        </p:tav>
                                      </p:tavLst>
                                    </p:anim>
                                    <p:anim calcmode="lin" valueType="num">
                                      <p:cBhvr>
                                        <p:cTn id="13" dur="300" fill="hold"/>
                                        <p:tgtEl>
                                          <p:spTgt spid="13"/>
                                        </p:tgtEl>
                                        <p:attrNameLst>
                                          <p:attrName>ppt_w</p:attrName>
                                        </p:attrNameLst>
                                      </p:cBhvr>
                                      <p:tavLst>
                                        <p:tav tm="0">
                                          <p:val>
                                            <p:strVal val="#ppt_w/10"/>
                                          </p:val>
                                        </p:tav>
                                        <p:tav tm="50000">
                                          <p:val>
                                            <p:strVal val="#ppt_w+.01"/>
                                          </p:val>
                                        </p:tav>
                                        <p:tav tm="100000">
                                          <p:val>
                                            <p:strVal val="#ppt_w"/>
                                          </p:val>
                                        </p:tav>
                                      </p:tavLst>
                                    </p:anim>
                                    <p:animEffect transition="in" filter="fade">
                                      <p:cBhvr>
                                        <p:cTn id="14" dur="300" tmFilter="0,0; .5, 1; 1, 1"/>
                                        <p:tgtEl>
                                          <p:spTgt spid="13"/>
                                        </p:tgtEl>
                                      </p:cBhvr>
                                    </p:animEffect>
                                  </p:childTnLst>
                                </p:cTn>
                              </p:par>
                              <p:par>
                                <p:cTn id="15" presetID="22" presetClass="entr" presetSubtype="4"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down)">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695325" y="318442"/>
            <a:ext cx="4315960" cy="461665"/>
          </a:xfrm>
          <a:prstGeom prst="rect">
            <a:avLst/>
          </a:prstGeom>
          <a:noFill/>
        </p:spPr>
        <p:txBody>
          <a:bodyPr wrap="square" rtlCol="0">
            <a:spAutoFit/>
          </a:bodyPr>
          <a:lstStyle/>
          <a:p>
            <a:r>
              <a:rPr lang="zh-CN" altLang="en-US" sz="2400" b="1" dirty="0">
                <a:solidFill>
                  <a:schemeClr val="tx1">
                    <a:lumMod val="95000"/>
                    <a:lumOff val="5000"/>
                  </a:schemeClr>
                </a:solidFill>
                <a:latin typeface="微软雅黑" panose="020B0503020204020204" pitchFamily="34" charset="-122"/>
                <a:ea typeface="微软雅黑" panose="020B0503020204020204" pitchFamily="34" charset="-122"/>
              </a:rPr>
              <a:t>安装虚拟机的步骤</a:t>
            </a:r>
          </a:p>
        </p:txBody>
      </p:sp>
      <p:grpSp>
        <p:nvGrpSpPr>
          <p:cNvPr id="31" name="组合 30"/>
          <p:cNvGrpSpPr/>
          <p:nvPr/>
        </p:nvGrpSpPr>
        <p:grpSpPr>
          <a:xfrm>
            <a:off x="123780" y="359255"/>
            <a:ext cx="445894" cy="351309"/>
            <a:chOff x="123780" y="534395"/>
            <a:chExt cx="445894" cy="351309"/>
          </a:xfrm>
        </p:grpSpPr>
        <p:sp>
          <p:nvSpPr>
            <p:cNvPr id="32" name="等腰三角形 31"/>
            <p:cNvSpPr/>
            <p:nvPr/>
          </p:nvSpPr>
          <p:spPr>
            <a:xfrm>
              <a:off x="382996" y="534395"/>
              <a:ext cx="186678" cy="160930"/>
            </a:xfrm>
            <a:prstGeom prst="triangle">
              <a:avLst/>
            </a:prstGeom>
            <a:solidFill>
              <a:schemeClr val="accent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等腰三角形 32"/>
            <p:cNvSpPr/>
            <p:nvPr/>
          </p:nvSpPr>
          <p:spPr>
            <a:xfrm rot="1110499">
              <a:off x="203197" y="561123"/>
              <a:ext cx="309372" cy="272312"/>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等腰三角形 33"/>
            <p:cNvSpPr/>
            <p:nvPr/>
          </p:nvSpPr>
          <p:spPr>
            <a:xfrm>
              <a:off x="123780" y="809504"/>
              <a:ext cx="88392" cy="76200"/>
            </a:xfrm>
            <a:prstGeom prst="triangle">
              <a:avLst/>
            </a:prstGeom>
            <a:solidFill>
              <a:schemeClr val="accent1">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10670045" y="6308725"/>
            <a:ext cx="826630" cy="549275"/>
            <a:chOff x="9868845" y="-64101"/>
            <a:chExt cx="826630" cy="549275"/>
          </a:xfrm>
        </p:grpSpPr>
        <p:sp>
          <p:nvSpPr>
            <p:cNvPr id="2" name="矩形 1"/>
            <p:cNvSpPr/>
            <p:nvPr/>
          </p:nvSpPr>
          <p:spPr>
            <a:xfrm>
              <a:off x="9868845" y="-64101"/>
              <a:ext cx="826630" cy="54927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9989121" y="10481"/>
              <a:ext cx="586078" cy="400110"/>
            </a:xfrm>
            <a:prstGeom prst="rect">
              <a:avLst/>
            </a:prstGeom>
            <a:noFill/>
          </p:spPr>
          <p:txBody>
            <a:bodyPr wrap="square" rtlCol="0">
              <a:spAutoFit/>
            </a:bodyPr>
            <a:lstStyle/>
            <a:p>
              <a:pPr algn="ctr"/>
              <a:r>
                <a:rPr lang="en-US" altLang="zh-CN" sz="2000" b="1" dirty="0">
                  <a:solidFill>
                    <a:schemeClr val="bg1"/>
                  </a:solidFill>
                  <a:latin typeface="微软雅黑" panose="020B0503020204020204" pitchFamily="34" charset="-122"/>
                  <a:ea typeface="微软雅黑" panose="020B0503020204020204" pitchFamily="34" charset="-122"/>
                </a:rPr>
                <a:t>11</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grpSp>
      <p:sp>
        <p:nvSpPr>
          <p:cNvPr id="45" name="矩形: 圆角 44">
            <a:extLst>
              <a:ext uri="{FF2B5EF4-FFF2-40B4-BE49-F238E27FC236}">
                <a16:creationId xmlns:a16="http://schemas.microsoft.com/office/drawing/2014/main" id="{FA4564E8-4B13-40EE-8754-3086FF036BBE}"/>
              </a:ext>
            </a:extLst>
          </p:cNvPr>
          <p:cNvSpPr/>
          <p:nvPr/>
        </p:nvSpPr>
        <p:spPr>
          <a:xfrm>
            <a:off x="1120745" y="5466942"/>
            <a:ext cx="2298290" cy="492760"/>
          </a:xfrm>
          <a:prstGeom prst="roundRect">
            <a:avLst>
              <a:gd name="adj" fmla="val 7032"/>
            </a:avLst>
          </a:prstGeom>
          <a:noFill/>
          <a:ln>
            <a:gradFill>
              <a:gsLst>
                <a:gs pos="0">
                  <a:srgbClr val="007DDA"/>
                </a:gs>
                <a:gs pos="51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微软雅黑" panose="020B0503020204020204" pitchFamily="34" charset="-122"/>
                <a:ea typeface="微软雅黑" panose="020B0503020204020204" pitchFamily="34" charset="-122"/>
              </a:rPr>
              <a:t>许可证密钥验证界面</a:t>
            </a:r>
          </a:p>
        </p:txBody>
      </p:sp>
      <p:sp>
        <p:nvSpPr>
          <p:cNvPr id="46" name="矩形: 圆角 45">
            <a:extLst>
              <a:ext uri="{FF2B5EF4-FFF2-40B4-BE49-F238E27FC236}">
                <a16:creationId xmlns:a16="http://schemas.microsoft.com/office/drawing/2014/main" id="{5CA9A2F6-AA14-4851-8DB7-0607712CAA55}"/>
              </a:ext>
            </a:extLst>
          </p:cNvPr>
          <p:cNvSpPr/>
          <p:nvPr/>
        </p:nvSpPr>
        <p:spPr>
          <a:xfrm>
            <a:off x="4512369" y="5466942"/>
            <a:ext cx="2544391" cy="492760"/>
          </a:xfrm>
          <a:prstGeom prst="roundRect">
            <a:avLst>
              <a:gd name="adj" fmla="val 7032"/>
            </a:avLst>
          </a:prstGeom>
          <a:noFill/>
          <a:ln>
            <a:gradFill>
              <a:gsLst>
                <a:gs pos="0">
                  <a:srgbClr val="007DDA"/>
                </a:gs>
                <a:gs pos="51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微软雅黑" panose="020B0503020204020204" pitchFamily="34" charset="-122"/>
                <a:ea typeface="微软雅黑" panose="020B0503020204020204" pitchFamily="34" charset="-122"/>
              </a:rPr>
              <a:t>虚拟机软件的感谢界面</a:t>
            </a:r>
          </a:p>
        </p:txBody>
      </p:sp>
      <p:sp>
        <p:nvSpPr>
          <p:cNvPr id="11" name="箭头: 右 10">
            <a:extLst>
              <a:ext uri="{FF2B5EF4-FFF2-40B4-BE49-F238E27FC236}">
                <a16:creationId xmlns:a16="http://schemas.microsoft.com/office/drawing/2014/main" id="{FE0C5F97-E7E0-4D23-8DD8-26532D12C34B}"/>
              </a:ext>
            </a:extLst>
          </p:cNvPr>
          <p:cNvSpPr/>
          <p:nvPr/>
        </p:nvSpPr>
        <p:spPr>
          <a:xfrm>
            <a:off x="3544062" y="5549147"/>
            <a:ext cx="843280" cy="321815"/>
          </a:xfrm>
          <a:prstGeom prst="rightArrow">
            <a:avLst/>
          </a:prstGeom>
          <a:gradFill>
            <a:gsLst>
              <a:gs pos="87000">
                <a:srgbClr val="0070C0"/>
              </a:gs>
              <a:gs pos="0">
                <a:schemeClr val="accent1">
                  <a:lumMod val="30000"/>
                  <a:lumOff val="7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流程图: 可选过程 17">
            <a:extLst>
              <a:ext uri="{FF2B5EF4-FFF2-40B4-BE49-F238E27FC236}">
                <a16:creationId xmlns:a16="http://schemas.microsoft.com/office/drawing/2014/main" id="{0AC14ABB-9918-44AA-BD57-26AA954B1C30}"/>
              </a:ext>
            </a:extLst>
          </p:cNvPr>
          <p:cNvSpPr/>
          <p:nvPr/>
        </p:nvSpPr>
        <p:spPr>
          <a:xfrm>
            <a:off x="7582741" y="1088798"/>
            <a:ext cx="4084319" cy="4870904"/>
          </a:xfrm>
          <a:prstGeom prst="flowChartAlternateProcess">
            <a:avLst/>
          </a:prstGeom>
          <a:noFill/>
          <a:ln w="25400">
            <a:solidFill>
              <a:schemeClr val="accent1">
                <a:shade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a:extLst>
              <a:ext uri="{FF2B5EF4-FFF2-40B4-BE49-F238E27FC236}">
                <a16:creationId xmlns:a16="http://schemas.microsoft.com/office/drawing/2014/main" id="{72D9D3EE-8222-4707-B0DD-7E19EE7A27CA}"/>
              </a:ext>
            </a:extLst>
          </p:cNvPr>
          <p:cNvSpPr txBox="1"/>
          <p:nvPr/>
        </p:nvSpPr>
        <p:spPr>
          <a:xfrm>
            <a:off x="7749275" y="1542169"/>
            <a:ext cx="3747399" cy="3964162"/>
          </a:xfrm>
          <a:prstGeom prst="rect">
            <a:avLst/>
          </a:prstGeom>
          <a:noFill/>
        </p:spPr>
        <p:txBody>
          <a:bodyPr wrap="square" rtlCol="0">
            <a:spAutoFit/>
          </a:bodyPr>
          <a:lstStyle/>
          <a:p>
            <a:pPr algn="just">
              <a:lnSpc>
                <a:spcPct val="130000"/>
              </a:lnSpc>
            </a:pPr>
            <a:r>
              <a:rPr lang="zh-CN" altLang="en-US" sz="1500" dirty="0">
                <a:latin typeface="微软雅黑" panose="020B0503020204020204" pitchFamily="34" charset="-122"/>
                <a:ea typeface="微软雅黑" panose="020B0503020204020204" pitchFamily="34" charset="-122"/>
              </a:rPr>
              <a:t>注意，在第一次安装完虚拟机软件后，还不能立即安装</a:t>
            </a:r>
            <a:r>
              <a:rPr lang="en-US" altLang="zh-CN" sz="1500" dirty="0">
                <a:latin typeface="微软雅黑" panose="020B0503020204020204" pitchFamily="34" charset="-122"/>
                <a:ea typeface="微软雅黑" panose="020B0503020204020204" pitchFamily="34" charset="-122"/>
              </a:rPr>
              <a:t>Linux</a:t>
            </a:r>
            <a:r>
              <a:rPr lang="zh-CN" altLang="en-US" sz="1500" dirty="0">
                <a:latin typeface="微软雅黑" panose="020B0503020204020204" pitchFamily="34" charset="-122"/>
                <a:ea typeface="微软雅黑" panose="020B0503020204020204" pitchFamily="34" charset="-122"/>
              </a:rPr>
              <a:t>系统，因为还缺少重要的一步</a:t>
            </a:r>
            <a:r>
              <a:rPr lang="en-US" altLang="zh-CN" sz="1500" dirty="0">
                <a:latin typeface="微软雅黑" panose="020B0503020204020204" pitchFamily="34" charset="-122"/>
                <a:ea typeface="微软雅黑" panose="020B0503020204020204" pitchFamily="34" charset="-122"/>
              </a:rPr>
              <a:t>—</a:t>
            </a:r>
            <a:r>
              <a:rPr lang="zh-CN" altLang="en-US" sz="1500" dirty="0">
                <a:latin typeface="微软雅黑" panose="020B0503020204020204" pitchFamily="34" charset="-122"/>
                <a:ea typeface="微软雅黑" panose="020B0503020204020204" pitchFamily="34" charset="-122"/>
              </a:rPr>
              <a:t>设置硬件信息。</a:t>
            </a:r>
            <a:endParaRPr lang="en-US" altLang="zh-CN" sz="1500" dirty="0">
              <a:latin typeface="微软雅黑" panose="020B0503020204020204" pitchFamily="34" charset="-122"/>
              <a:ea typeface="微软雅黑" panose="020B0503020204020204" pitchFamily="34" charset="-122"/>
            </a:endParaRPr>
          </a:p>
          <a:p>
            <a:pPr algn="just">
              <a:lnSpc>
                <a:spcPct val="130000"/>
              </a:lnSpc>
            </a:pPr>
            <a:endParaRPr lang="zh-CN" altLang="en-US" sz="1500" dirty="0">
              <a:latin typeface="微软雅黑" panose="020B0503020204020204" pitchFamily="34" charset="-122"/>
              <a:ea typeface="微软雅黑" panose="020B0503020204020204" pitchFamily="34" charset="-122"/>
            </a:endParaRPr>
          </a:p>
          <a:p>
            <a:pPr algn="just">
              <a:lnSpc>
                <a:spcPct val="130000"/>
              </a:lnSpc>
            </a:pPr>
            <a:r>
              <a:rPr lang="zh-CN" altLang="en-US" sz="1500" dirty="0">
                <a:latin typeface="微软雅黑" panose="020B0503020204020204" pitchFamily="34" charset="-122"/>
                <a:ea typeface="微软雅黑" panose="020B0503020204020204" pitchFamily="34" charset="-122"/>
              </a:rPr>
              <a:t>设置硬件信息相当于为</a:t>
            </a:r>
            <a:r>
              <a:rPr lang="en-US" altLang="zh-CN" sz="1500" dirty="0">
                <a:latin typeface="微软雅黑" panose="020B0503020204020204" pitchFamily="34" charset="-122"/>
                <a:ea typeface="微软雅黑" panose="020B0503020204020204" pitchFamily="34" charset="-122"/>
              </a:rPr>
              <a:t>Linux</a:t>
            </a:r>
            <a:r>
              <a:rPr lang="zh-CN" altLang="en-US" sz="1500" dirty="0">
                <a:latin typeface="微软雅黑" panose="020B0503020204020204" pitchFamily="34" charset="-122"/>
                <a:ea typeface="微软雅黑" panose="020B0503020204020204" pitchFamily="34" charset="-122"/>
              </a:rPr>
              <a:t>系统设置一个硬件牢笼，限定它能够使用的最大硬盘和内存容量、</a:t>
            </a:r>
            <a:r>
              <a:rPr lang="en-US" altLang="zh-CN" sz="1500" dirty="0">
                <a:latin typeface="微软雅黑" panose="020B0503020204020204" pitchFamily="34" charset="-122"/>
                <a:ea typeface="微软雅黑" panose="020B0503020204020204" pitchFamily="34" charset="-122"/>
              </a:rPr>
              <a:t>CPU</a:t>
            </a:r>
            <a:r>
              <a:rPr lang="zh-CN" altLang="en-US" sz="1500" dirty="0">
                <a:latin typeface="微软雅黑" panose="020B0503020204020204" pitchFamily="34" charset="-122"/>
                <a:ea typeface="微软雅黑" panose="020B0503020204020204" pitchFamily="34" charset="-122"/>
              </a:rPr>
              <a:t>核心数量、系统镜像位置、网络模式等硬件信息。</a:t>
            </a:r>
            <a:endParaRPr lang="en-US" altLang="zh-CN" sz="1500" dirty="0">
              <a:latin typeface="微软雅黑" panose="020B0503020204020204" pitchFamily="34" charset="-122"/>
              <a:ea typeface="微软雅黑" panose="020B0503020204020204" pitchFamily="34" charset="-122"/>
            </a:endParaRPr>
          </a:p>
          <a:p>
            <a:pPr algn="just">
              <a:lnSpc>
                <a:spcPct val="130000"/>
              </a:lnSpc>
            </a:pPr>
            <a:endParaRPr lang="zh-CN" altLang="en-US" sz="1500" dirty="0">
              <a:latin typeface="微软雅黑" panose="020B0503020204020204" pitchFamily="34" charset="-122"/>
              <a:ea typeface="微软雅黑" panose="020B0503020204020204" pitchFamily="34" charset="-122"/>
            </a:endParaRPr>
          </a:p>
          <a:p>
            <a:pPr algn="just">
              <a:lnSpc>
                <a:spcPct val="130000"/>
              </a:lnSpc>
            </a:pPr>
            <a:r>
              <a:rPr lang="zh-CN" altLang="en-US" sz="1500" dirty="0">
                <a:latin typeface="微软雅黑" panose="020B0503020204020204" pitchFamily="34" charset="-122"/>
                <a:ea typeface="微软雅黑" panose="020B0503020204020204" pitchFamily="34" charset="-122"/>
              </a:rPr>
              <a:t>大家可以想象成是自己去组装一台电脑，只有把虚拟机内系统的硬件资源都模拟出来（组装完毕）后才能正式步入</a:t>
            </a:r>
            <a:r>
              <a:rPr lang="en-US" altLang="zh-CN" sz="1500" dirty="0">
                <a:latin typeface="微软雅黑" panose="020B0503020204020204" pitchFamily="34" charset="-122"/>
                <a:ea typeface="微软雅黑" panose="020B0503020204020204" pitchFamily="34" charset="-122"/>
              </a:rPr>
              <a:t>Linux</a:t>
            </a:r>
            <a:r>
              <a:rPr lang="zh-CN" altLang="en-US" sz="1500" dirty="0">
                <a:latin typeface="微软雅黑" panose="020B0503020204020204" pitchFamily="34" charset="-122"/>
                <a:ea typeface="微软雅黑" panose="020B0503020204020204" pitchFamily="34" charset="-122"/>
              </a:rPr>
              <a:t>系统的安装之旅。</a:t>
            </a:r>
          </a:p>
        </p:txBody>
      </p:sp>
      <p:sp>
        <p:nvSpPr>
          <p:cNvPr id="17" name="文本框 16">
            <a:extLst>
              <a:ext uri="{FF2B5EF4-FFF2-40B4-BE49-F238E27FC236}">
                <a16:creationId xmlns:a16="http://schemas.microsoft.com/office/drawing/2014/main" id="{041C56F1-6CCB-41E2-B439-7684B66EC9F3}"/>
              </a:ext>
            </a:extLst>
          </p:cNvPr>
          <p:cNvSpPr txBox="1"/>
          <p:nvPr/>
        </p:nvSpPr>
        <p:spPr>
          <a:xfrm>
            <a:off x="649859" y="1177538"/>
            <a:ext cx="6720355" cy="1295355"/>
          </a:xfrm>
          <a:prstGeom prst="rect">
            <a:avLst/>
          </a:prstGeom>
          <a:noFill/>
        </p:spPr>
        <p:txBody>
          <a:bodyPr wrap="square" rtlCol="0">
            <a:spAutoFit/>
          </a:bodyPr>
          <a:lstStyle/>
          <a:p>
            <a:pPr indent="457200">
              <a:lnSpc>
                <a:spcPct val="125000"/>
              </a:lnSpc>
            </a:pPr>
            <a:r>
              <a:rPr lang="zh-CN" altLang="en-US" sz="1600" dirty="0">
                <a:latin typeface="微软雅黑" panose="020B0503020204020204" pitchFamily="34" charset="-122"/>
                <a:ea typeface="微软雅黑" panose="020B0503020204020204" pitchFamily="34" charset="-122"/>
              </a:rPr>
              <a:t>双击桌面上生成的虚拟机快捷图标，在弹出的如图所示的界面中，输入许可证密钥（如果已经购买了的话）。大多数同学此时应该是没有许可证密钥，所以我们当前选中“我希望试用</a:t>
            </a:r>
            <a:r>
              <a:rPr lang="en-US" altLang="zh-CN" sz="1600" dirty="0">
                <a:latin typeface="微软雅黑" panose="020B0503020204020204" pitchFamily="34" charset="-122"/>
                <a:ea typeface="微软雅黑" panose="020B0503020204020204" pitchFamily="34" charset="-122"/>
              </a:rPr>
              <a:t>VMware </a:t>
            </a:r>
            <a:r>
              <a:rPr lang="en-US" altLang="zh-CN" sz="1600" dirty="0" err="1">
                <a:latin typeface="微软雅黑" panose="020B0503020204020204" pitchFamily="34" charset="-122"/>
                <a:ea typeface="微软雅黑" panose="020B0503020204020204" pitchFamily="34" charset="-122"/>
              </a:rPr>
              <a:t>Worksatation</a:t>
            </a:r>
            <a:r>
              <a:rPr lang="en-US" altLang="zh-CN" sz="1600" dirty="0">
                <a:latin typeface="微软雅黑" panose="020B0503020204020204" pitchFamily="34" charset="-122"/>
                <a:ea typeface="微软雅黑" panose="020B0503020204020204" pitchFamily="34" charset="-122"/>
              </a:rPr>
              <a:t> 16 30</a:t>
            </a:r>
            <a:r>
              <a:rPr lang="zh-CN" altLang="en-US" sz="1600" dirty="0">
                <a:latin typeface="微软雅黑" panose="020B0503020204020204" pitchFamily="34" charset="-122"/>
                <a:ea typeface="微软雅黑" panose="020B0503020204020204" pitchFamily="34" charset="-122"/>
              </a:rPr>
              <a:t>天”单选按钮，然后单击“继续”按钮。</a:t>
            </a:r>
          </a:p>
        </p:txBody>
      </p:sp>
      <p:pic>
        <p:nvPicPr>
          <p:cNvPr id="3074" name="图片 69" descr="说明: 第1章 动手部署一台Linux操作系统第1章 动手部署一台Linux操作系统">
            <a:extLst>
              <a:ext uri="{FF2B5EF4-FFF2-40B4-BE49-F238E27FC236}">
                <a16:creationId xmlns:a16="http://schemas.microsoft.com/office/drawing/2014/main" id="{4B228044-5437-476C-9819-1291F9FC57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2662" y="2639887"/>
            <a:ext cx="3114455" cy="2627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5" name="图片 70" descr="说明: 第1章 动手部署一台Linux操作系统第1章 动手部署一台Linux操作系统">
            <a:extLst>
              <a:ext uri="{FF2B5EF4-FFF2-40B4-BE49-F238E27FC236}">
                <a16:creationId xmlns:a16="http://schemas.microsoft.com/office/drawing/2014/main" id="{166C8BCF-55EA-4A21-9173-881A024603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9014" y="2639887"/>
            <a:ext cx="3122479" cy="2627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6303581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41" presetClass="entr" presetSubtype="0" fill="hold" grpId="0" nodeType="withEffect">
                                  <p:stCondLst>
                                    <p:cond delay="0"/>
                                  </p:stCondLst>
                                  <p:iterate type="lt">
                                    <p:tmPct val="12500"/>
                                  </p:iterate>
                                  <p:childTnLst>
                                    <p:set>
                                      <p:cBhvr>
                                        <p:cTn id="9" dur="1" fill="hold">
                                          <p:stCondLst>
                                            <p:cond delay="0"/>
                                          </p:stCondLst>
                                        </p:cTn>
                                        <p:tgtEl>
                                          <p:spTgt spid="13"/>
                                        </p:tgtEl>
                                        <p:attrNameLst>
                                          <p:attrName>style.visibility</p:attrName>
                                        </p:attrNameLst>
                                      </p:cBhvr>
                                      <p:to>
                                        <p:strVal val="visible"/>
                                      </p:to>
                                    </p:set>
                                    <p:anim calcmode="lin" valueType="num">
                                      <p:cBhvr>
                                        <p:cTn id="10" dur="300" fill="hold"/>
                                        <p:tgtEl>
                                          <p:spTgt spid="13"/>
                                        </p:tgtEl>
                                        <p:attrNameLst>
                                          <p:attrName>ppt_x</p:attrName>
                                        </p:attrNameLst>
                                      </p:cBhvr>
                                      <p:tavLst>
                                        <p:tav tm="0">
                                          <p:val>
                                            <p:strVal val="#ppt_x"/>
                                          </p:val>
                                        </p:tav>
                                        <p:tav tm="50000">
                                          <p:val>
                                            <p:strVal val="#ppt_x+.1"/>
                                          </p:val>
                                        </p:tav>
                                        <p:tav tm="100000">
                                          <p:val>
                                            <p:strVal val="#ppt_x"/>
                                          </p:val>
                                        </p:tav>
                                      </p:tavLst>
                                    </p:anim>
                                    <p:anim calcmode="lin" valueType="num">
                                      <p:cBhvr>
                                        <p:cTn id="11" dur="300" fill="hold"/>
                                        <p:tgtEl>
                                          <p:spTgt spid="13"/>
                                        </p:tgtEl>
                                        <p:attrNameLst>
                                          <p:attrName>ppt_y</p:attrName>
                                        </p:attrNameLst>
                                      </p:cBhvr>
                                      <p:tavLst>
                                        <p:tav tm="0">
                                          <p:val>
                                            <p:strVal val="#ppt_y"/>
                                          </p:val>
                                        </p:tav>
                                        <p:tav tm="100000">
                                          <p:val>
                                            <p:strVal val="#ppt_y"/>
                                          </p:val>
                                        </p:tav>
                                      </p:tavLst>
                                    </p:anim>
                                    <p:anim calcmode="lin" valueType="num">
                                      <p:cBhvr>
                                        <p:cTn id="12" dur="300" fill="hold"/>
                                        <p:tgtEl>
                                          <p:spTgt spid="13"/>
                                        </p:tgtEl>
                                        <p:attrNameLst>
                                          <p:attrName>ppt_h</p:attrName>
                                        </p:attrNameLst>
                                      </p:cBhvr>
                                      <p:tavLst>
                                        <p:tav tm="0">
                                          <p:val>
                                            <p:strVal val="#ppt_h/10"/>
                                          </p:val>
                                        </p:tav>
                                        <p:tav tm="50000">
                                          <p:val>
                                            <p:strVal val="#ppt_h+.01"/>
                                          </p:val>
                                        </p:tav>
                                        <p:tav tm="100000">
                                          <p:val>
                                            <p:strVal val="#ppt_h"/>
                                          </p:val>
                                        </p:tav>
                                      </p:tavLst>
                                    </p:anim>
                                    <p:anim calcmode="lin" valueType="num">
                                      <p:cBhvr>
                                        <p:cTn id="13" dur="300" fill="hold"/>
                                        <p:tgtEl>
                                          <p:spTgt spid="13"/>
                                        </p:tgtEl>
                                        <p:attrNameLst>
                                          <p:attrName>ppt_w</p:attrName>
                                        </p:attrNameLst>
                                      </p:cBhvr>
                                      <p:tavLst>
                                        <p:tav tm="0">
                                          <p:val>
                                            <p:strVal val="#ppt_w/10"/>
                                          </p:val>
                                        </p:tav>
                                        <p:tav tm="50000">
                                          <p:val>
                                            <p:strVal val="#ppt_w+.01"/>
                                          </p:val>
                                        </p:tav>
                                        <p:tav tm="100000">
                                          <p:val>
                                            <p:strVal val="#ppt_w"/>
                                          </p:val>
                                        </p:tav>
                                      </p:tavLst>
                                    </p:anim>
                                    <p:animEffect transition="in" filter="fade">
                                      <p:cBhvr>
                                        <p:cTn id="14" dur="300" tmFilter="0,0; .5, 1; 1, 1"/>
                                        <p:tgtEl>
                                          <p:spTgt spid="13"/>
                                        </p:tgtEl>
                                      </p:cBhvr>
                                    </p:animEffect>
                                  </p:childTnLst>
                                </p:cTn>
                              </p:par>
                              <p:par>
                                <p:cTn id="15" presetID="22" presetClass="entr" presetSubtype="4"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down)">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695325" y="318442"/>
            <a:ext cx="4315960" cy="461665"/>
          </a:xfrm>
          <a:prstGeom prst="rect">
            <a:avLst/>
          </a:prstGeom>
          <a:noFill/>
        </p:spPr>
        <p:txBody>
          <a:bodyPr wrap="square" rtlCol="0">
            <a:spAutoFit/>
          </a:bodyPr>
          <a:lstStyle/>
          <a:p>
            <a:r>
              <a:rPr lang="zh-CN" altLang="en-US" sz="2400" b="1" dirty="0">
                <a:solidFill>
                  <a:schemeClr val="tx1">
                    <a:lumMod val="95000"/>
                    <a:lumOff val="5000"/>
                  </a:schemeClr>
                </a:solidFill>
                <a:latin typeface="微软雅黑" panose="020B0503020204020204" pitchFamily="34" charset="-122"/>
                <a:ea typeface="微软雅黑" panose="020B0503020204020204" pitchFamily="34" charset="-122"/>
              </a:rPr>
              <a:t>安装虚拟机的步骤</a:t>
            </a:r>
          </a:p>
        </p:txBody>
      </p:sp>
      <p:grpSp>
        <p:nvGrpSpPr>
          <p:cNvPr id="31" name="组合 30"/>
          <p:cNvGrpSpPr/>
          <p:nvPr/>
        </p:nvGrpSpPr>
        <p:grpSpPr>
          <a:xfrm>
            <a:off x="123780" y="359255"/>
            <a:ext cx="445894" cy="351309"/>
            <a:chOff x="123780" y="534395"/>
            <a:chExt cx="445894" cy="351309"/>
          </a:xfrm>
        </p:grpSpPr>
        <p:sp>
          <p:nvSpPr>
            <p:cNvPr id="32" name="等腰三角形 31"/>
            <p:cNvSpPr/>
            <p:nvPr/>
          </p:nvSpPr>
          <p:spPr>
            <a:xfrm>
              <a:off x="382996" y="534395"/>
              <a:ext cx="186678" cy="160930"/>
            </a:xfrm>
            <a:prstGeom prst="triangle">
              <a:avLst/>
            </a:prstGeom>
            <a:solidFill>
              <a:schemeClr val="accent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等腰三角形 32"/>
            <p:cNvSpPr/>
            <p:nvPr/>
          </p:nvSpPr>
          <p:spPr>
            <a:xfrm rot="1110499">
              <a:off x="203197" y="561123"/>
              <a:ext cx="309372" cy="272312"/>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等腰三角形 33"/>
            <p:cNvSpPr/>
            <p:nvPr/>
          </p:nvSpPr>
          <p:spPr>
            <a:xfrm>
              <a:off x="123780" y="809504"/>
              <a:ext cx="88392" cy="76200"/>
            </a:xfrm>
            <a:prstGeom prst="triangle">
              <a:avLst/>
            </a:prstGeom>
            <a:solidFill>
              <a:schemeClr val="accent1">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10670045" y="6308725"/>
            <a:ext cx="826630" cy="549275"/>
            <a:chOff x="9868845" y="-64101"/>
            <a:chExt cx="826630" cy="549275"/>
          </a:xfrm>
        </p:grpSpPr>
        <p:sp>
          <p:nvSpPr>
            <p:cNvPr id="2" name="矩形 1"/>
            <p:cNvSpPr/>
            <p:nvPr/>
          </p:nvSpPr>
          <p:spPr>
            <a:xfrm>
              <a:off x="9868845" y="-64101"/>
              <a:ext cx="826630" cy="54927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9989121" y="10481"/>
              <a:ext cx="586078" cy="400110"/>
            </a:xfrm>
            <a:prstGeom prst="rect">
              <a:avLst/>
            </a:prstGeom>
            <a:noFill/>
          </p:spPr>
          <p:txBody>
            <a:bodyPr wrap="square" rtlCol="0">
              <a:spAutoFit/>
            </a:bodyPr>
            <a:lstStyle/>
            <a:p>
              <a:pPr algn="ctr"/>
              <a:r>
                <a:rPr lang="en-US" altLang="zh-CN" sz="2000" b="1" dirty="0">
                  <a:solidFill>
                    <a:schemeClr val="bg1"/>
                  </a:solidFill>
                  <a:latin typeface="微软雅黑" panose="020B0503020204020204" pitchFamily="34" charset="-122"/>
                  <a:ea typeface="微软雅黑" panose="020B0503020204020204" pitchFamily="34" charset="-122"/>
                </a:rPr>
                <a:t>12</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grpSp>
      <p:sp>
        <p:nvSpPr>
          <p:cNvPr id="45" name="矩形: 圆角 44">
            <a:extLst>
              <a:ext uri="{FF2B5EF4-FFF2-40B4-BE49-F238E27FC236}">
                <a16:creationId xmlns:a16="http://schemas.microsoft.com/office/drawing/2014/main" id="{FA4564E8-4B13-40EE-8754-3086FF036BBE}"/>
              </a:ext>
            </a:extLst>
          </p:cNvPr>
          <p:cNvSpPr/>
          <p:nvPr/>
        </p:nvSpPr>
        <p:spPr>
          <a:xfrm>
            <a:off x="1399262" y="4196790"/>
            <a:ext cx="2491094" cy="492760"/>
          </a:xfrm>
          <a:prstGeom prst="roundRect">
            <a:avLst>
              <a:gd name="adj" fmla="val 7032"/>
            </a:avLst>
          </a:prstGeom>
          <a:noFill/>
          <a:ln>
            <a:gradFill>
              <a:gsLst>
                <a:gs pos="0">
                  <a:srgbClr val="007DDA"/>
                </a:gs>
                <a:gs pos="51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微软雅黑" panose="020B0503020204020204" pitchFamily="34" charset="-122"/>
                <a:ea typeface="微软雅黑" panose="020B0503020204020204" pitchFamily="34" charset="-122"/>
              </a:rPr>
              <a:t>虚拟机软件的管理界面</a:t>
            </a:r>
          </a:p>
        </p:txBody>
      </p:sp>
      <p:sp>
        <p:nvSpPr>
          <p:cNvPr id="46" name="矩形: 圆角 45">
            <a:extLst>
              <a:ext uri="{FF2B5EF4-FFF2-40B4-BE49-F238E27FC236}">
                <a16:creationId xmlns:a16="http://schemas.microsoft.com/office/drawing/2014/main" id="{5CA9A2F6-AA14-4851-8DB7-0607712CAA55}"/>
              </a:ext>
            </a:extLst>
          </p:cNvPr>
          <p:cNvSpPr/>
          <p:nvPr/>
        </p:nvSpPr>
        <p:spPr>
          <a:xfrm>
            <a:off x="5338425" y="4196790"/>
            <a:ext cx="2115882" cy="492760"/>
          </a:xfrm>
          <a:prstGeom prst="roundRect">
            <a:avLst>
              <a:gd name="adj" fmla="val 7032"/>
            </a:avLst>
          </a:prstGeom>
          <a:noFill/>
          <a:ln>
            <a:gradFill>
              <a:gsLst>
                <a:gs pos="0">
                  <a:srgbClr val="007DDA"/>
                </a:gs>
                <a:gs pos="51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微软雅黑" panose="020B0503020204020204" pitchFamily="34" charset="-122"/>
                <a:ea typeface="微软雅黑" panose="020B0503020204020204" pitchFamily="34" charset="-122"/>
              </a:rPr>
              <a:t>新建虚拟机向导</a:t>
            </a:r>
          </a:p>
        </p:txBody>
      </p:sp>
      <p:sp>
        <p:nvSpPr>
          <p:cNvPr id="47" name="矩形: 圆角 46">
            <a:extLst>
              <a:ext uri="{FF2B5EF4-FFF2-40B4-BE49-F238E27FC236}">
                <a16:creationId xmlns:a16="http://schemas.microsoft.com/office/drawing/2014/main" id="{5E50DA80-8F83-40E2-AB39-2C5C028F36CA}"/>
              </a:ext>
            </a:extLst>
          </p:cNvPr>
          <p:cNvSpPr/>
          <p:nvPr/>
        </p:nvSpPr>
        <p:spPr>
          <a:xfrm>
            <a:off x="8645446" y="4193523"/>
            <a:ext cx="2115882" cy="492760"/>
          </a:xfrm>
          <a:prstGeom prst="roundRect">
            <a:avLst>
              <a:gd name="adj" fmla="val 7032"/>
            </a:avLst>
          </a:prstGeom>
          <a:noFill/>
          <a:ln>
            <a:gradFill>
              <a:gsLst>
                <a:gs pos="0">
                  <a:srgbClr val="007DDA"/>
                </a:gs>
                <a:gs pos="51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微软雅黑" panose="020B0503020204020204" pitchFamily="34" charset="-122"/>
                <a:ea typeface="微软雅黑" panose="020B0503020204020204" pitchFamily="34" charset="-122"/>
              </a:rPr>
              <a:t>设置硬件兼容性</a:t>
            </a:r>
          </a:p>
        </p:txBody>
      </p:sp>
      <p:sp>
        <p:nvSpPr>
          <p:cNvPr id="11" name="箭头: 右 10">
            <a:extLst>
              <a:ext uri="{FF2B5EF4-FFF2-40B4-BE49-F238E27FC236}">
                <a16:creationId xmlns:a16="http://schemas.microsoft.com/office/drawing/2014/main" id="{FE0C5F97-E7E0-4D23-8DD8-26532D12C34B}"/>
              </a:ext>
            </a:extLst>
          </p:cNvPr>
          <p:cNvSpPr/>
          <p:nvPr/>
        </p:nvSpPr>
        <p:spPr>
          <a:xfrm>
            <a:off x="4192751" y="4278995"/>
            <a:ext cx="843280" cy="321815"/>
          </a:xfrm>
          <a:prstGeom prst="rightArrow">
            <a:avLst/>
          </a:prstGeom>
          <a:gradFill>
            <a:gsLst>
              <a:gs pos="87000">
                <a:srgbClr val="0070C0"/>
              </a:gs>
              <a:gs pos="0">
                <a:schemeClr val="accent1">
                  <a:lumMod val="30000"/>
                  <a:lumOff val="7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箭头: 右 47">
            <a:extLst>
              <a:ext uri="{FF2B5EF4-FFF2-40B4-BE49-F238E27FC236}">
                <a16:creationId xmlns:a16="http://schemas.microsoft.com/office/drawing/2014/main" id="{068876DC-9E66-4025-97ED-FCE952FB4025}"/>
              </a:ext>
            </a:extLst>
          </p:cNvPr>
          <p:cNvSpPr/>
          <p:nvPr/>
        </p:nvSpPr>
        <p:spPr>
          <a:xfrm>
            <a:off x="7628237" y="4278994"/>
            <a:ext cx="843280" cy="321815"/>
          </a:xfrm>
          <a:prstGeom prst="rightArrow">
            <a:avLst/>
          </a:prstGeom>
          <a:gradFill>
            <a:gsLst>
              <a:gs pos="87000">
                <a:srgbClr val="0070C0"/>
              </a:gs>
              <a:gs pos="0">
                <a:schemeClr val="accent1">
                  <a:lumMod val="30000"/>
                  <a:lumOff val="7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a:extLst>
              <a:ext uri="{FF2B5EF4-FFF2-40B4-BE49-F238E27FC236}">
                <a16:creationId xmlns:a16="http://schemas.microsoft.com/office/drawing/2014/main" id="{5DB88629-0321-42AC-8DE6-575B4F852A09}"/>
              </a:ext>
            </a:extLst>
          </p:cNvPr>
          <p:cNvSpPr txBox="1"/>
          <p:nvPr/>
        </p:nvSpPr>
        <p:spPr>
          <a:xfrm>
            <a:off x="882541" y="5006654"/>
            <a:ext cx="10350254" cy="987578"/>
          </a:xfrm>
          <a:prstGeom prst="rect">
            <a:avLst/>
          </a:prstGeom>
          <a:noFill/>
        </p:spPr>
        <p:txBody>
          <a:bodyPr wrap="square" rtlCol="0">
            <a:spAutoFit/>
          </a:bodyPr>
          <a:lstStyle/>
          <a:p>
            <a:pPr algn="ctr">
              <a:lnSpc>
                <a:spcPct val="125000"/>
              </a:lnSpc>
            </a:pPr>
            <a:r>
              <a:rPr lang="zh-CN" altLang="en-US" sz="1600" dirty="0">
                <a:latin typeface="微软雅黑" panose="020B0503020204020204" pitchFamily="34" charset="-122"/>
                <a:ea typeface="微软雅黑" panose="020B0503020204020204" pitchFamily="34" charset="-122"/>
              </a:rPr>
              <a:t>在近几年的讲课过程中真是遇到了很多不听话的学生，明明要求选择“稍后安装操作系统”，结果非要选择“安装程序光盘映像文件”，并把下载好的</a:t>
            </a:r>
            <a:r>
              <a:rPr lang="en-US" altLang="zh-CN" sz="1600" dirty="0">
                <a:latin typeface="微软雅黑" panose="020B0503020204020204" pitchFamily="34" charset="-122"/>
                <a:ea typeface="微软雅黑" panose="020B0503020204020204" pitchFamily="34" charset="-122"/>
              </a:rPr>
              <a:t>RHEL 8</a:t>
            </a:r>
            <a:r>
              <a:rPr lang="zh-CN" altLang="en-US" sz="1600" dirty="0">
                <a:latin typeface="微软雅黑" panose="020B0503020204020204" pitchFamily="34" charset="-122"/>
                <a:ea typeface="微软雅黑" panose="020B0503020204020204" pitchFamily="34" charset="-122"/>
              </a:rPr>
              <a:t>系统的镜像选中。这样一来，虚拟机会通过默认的安装策略部署最精简的</a:t>
            </a:r>
            <a:r>
              <a:rPr lang="en-US" altLang="zh-CN" sz="1600" dirty="0">
                <a:latin typeface="微软雅黑" panose="020B0503020204020204" pitchFamily="34" charset="-122"/>
                <a:ea typeface="微软雅黑" panose="020B0503020204020204" pitchFamily="34" charset="-122"/>
              </a:rPr>
              <a:t>Linux</a:t>
            </a:r>
            <a:r>
              <a:rPr lang="zh-CN" altLang="en-US" sz="1600" dirty="0">
                <a:latin typeface="微软雅黑" panose="020B0503020204020204" pitchFamily="34" charset="-122"/>
                <a:ea typeface="微软雅黑" panose="020B0503020204020204" pitchFamily="34" charset="-122"/>
              </a:rPr>
              <a:t>系统，而不会再向您询问安装有关的配置信息，导致最终系统与实验环境有很大的差别。</a:t>
            </a:r>
          </a:p>
        </p:txBody>
      </p:sp>
      <p:pic>
        <p:nvPicPr>
          <p:cNvPr id="4098" name="图片 71" descr="说明: 第1章 动手部署一台Linux操作系统第1章 动手部署一台Linux操作系统">
            <a:extLst>
              <a:ext uri="{FF2B5EF4-FFF2-40B4-BE49-F238E27FC236}">
                <a16:creationId xmlns:a16="http://schemas.microsoft.com/office/drawing/2014/main" id="{14425238-5CBC-448D-82BD-2F6BD3F6592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8859" y="1411847"/>
            <a:ext cx="3771900" cy="2498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9" name="图片 73" descr="说明: 第1章 动手部署一台Linux操作系统第1章 动手部署一台Linux操作系统">
            <a:extLst>
              <a:ext uri="{FF2B5EF4-FFF2-40B4-BE49-F238E27FC236}">
                <a16:creationId xmlns:a16="http://schemas.microsoft.com/office/drawing/2014/main" id="{911A5285-CA3A-43B7-9E3D-C5B8E53EBB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54123" y="1408125"/>
            <a:ext cx="2884487" cy="2498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0" name="图片 74" descr="说明: 第1章 动手部署一台Linux操作系统第1章 动手部署一台Linux操作系统">
            <a:extLst>
              <a:ext uri="{FF2B5EF4-FFF2-40B4-BE49-F238E27FC236}">
                <a16:creationId xmlns:a16="http://schemas.microsoft.com/office/drawing/2014/main" id="{6B65FDB7-FF85-4C6A-993C-44EFECDBFF6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61974" y="1409564"/>
            <a:ext cx="2882826" cy="2497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1249621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41" presetClass="entr" presetSubtype="0" fill="hold" grpId="0" nodeType="withEffect">
                                  <p:stCondLst>
                                    <p:cond delay="0"/>
                                  </p:stCondLst>
                                  <p:iterate type="lt">
                                    <p:tmPct val="12500"/>
                                  </p:iterate>
                                  <p:childTnLst>
                                    <p:set>
                                      <p:cBhvr>
                                        <p:cTn id="9" dur="1" fill="hold">
                                          <p:stCondLst>
                                            <p:cond delay="0"/>
                                          </p:stCondLst>
                                        </p:cTn>
                                        <p:tgtEl>
                                          <p:spTgt spid="13"/>
                                        </p:tgtEl>
                                        <p:attrNameLst>
                                          <p:attrName>style.visibility</p:attrName>
                                        </p:attrNameLst>
                                      </p:cBhvr>
                                      <p:to>
                                        <p:strVal val="visible"/>
                                      </p:to>
                                    </p:set>
                                    <p:anim calcmode="lin" valueType="num">
                                      <p:cBhvr>
                                        <p:cTn id="10" dur="300" fill="hold"/>
                                        <p:tgtEl>
                                          <p:spTgt spid="13"/>
                                        </p:tgtEl>
                                        <p:attrNameLst>
                                          <p:attrName>ppt_x</p:attrName>
                                        </p:attrNameLst>
                                      </p:cBhvr>
                                      <p:tavLst>
                                        <p:tav tm="0">
                                          <p:val>
                                            <p:strVal val="#ppt_x"/>
                                          </p:val>
                                        </p:tav>
                                        <p:tav tm="50000">
                                          <p:val>
                                            <p:strVal val="#ppt_x+.1"/>
                                          </p:val>
                                        </p:tav>
                                        <p:tav tm="100000">
                                          <p:val>
                                            <p:strVal val="#ppt_x"/>
                                          </p:val>
                                        </p:tav>
                                      </p:tavLst>
                                    </p:anim>
                                    <p:anim calcmode="lin" valueType="num">
                                      <p:cBhvr>
                                        <p:cTn id="11" dur="300" fill="hold"/>
                                        <p:tgtEl>
                                          <p:spTgt spid="13"/>
                                        </p:tgtEl>
                                        <p:attrNameLst>
                                          <p:attrName>ppt_y</p:attrName>
                                        </p:attrNameLst>
                                      </p:cBhvr>
                                      <p:tavLst>
                                        <p:tav tm="0">
                                          <p:val>
                                            <p:strVal val="#ppt_y"/>
                                          </p:val>
                                        </p:tav>
                                        <p:tav tm="100000">
                                          <p:val>
                                            <p:strVal val="#ppt_y"/>
                                          </p:val>
                                        </p:tav>
                                      </p:tavLst>
                                    </p:anim>
                                    <p:anim calcmode="lin" valueType="num">
                                      <p:cBhvr>
                                        <p:cTn id="12" dur="300" fill="hold"/>
                                        <p:tgtEl>
                                          <p:spTgt spid="13"/>
                                        </p:tgtEl>
                                        <p:attrNameLst>
                                          <p:attrName>ppt_h</p:attrName>
                                        </p:attrNameLst>
                                      </p:cBhvr>
                                      <p:tavLst>
                                        <p:tav tm="0">
                                          <p:val>
                                            <p:strVal val="#ppt_h/10"/>
                                          </p:val>
                                        </p:tav>
                                        <p:tav tm="50000">
                                          <p:val>
                                            <p:strVal val="#ppt_h+.01"/>
                                          </p:val>
                                        </p:tav>
                                        <p:tav tm="100000">
                                          <p:val>
                                            <p:strVal val="#ppt_h"/>
                                          </p:val>
                                        </p:tav>
                                      </p:tavLst>
                                    </p:anim>
                                    <p:anim calcmode="lin" valueType="num">
                                      <p:cBhvr>
                                        <p:cTn id="13" dur="300" fill="hold"/>
                                        <p:tgtEl>
                                          <p:spTgt spid="13"/>
                                        </p:tgtEl>
                                        <p:attrNameLst>
                                          <p:attrName>ppt_w</p:attrName>
                                        </p:attrNameLst>
                                      </p:cBhvr>
                                      <p:tavLst>
                                        <p:tav tm="0">
                                          <p:val>
                                            <p:strVal val="#ppt_w/10"/>
                                          </p:val>
                                        </p:tav>
                                        <p:tav tm="50000">
                                          <p:val>
                                            <p:strVal val="#ppt_w+.01"/>
                                          </p:val>
                                        </p:tav>
                                        <p:tav tm="100000">
                                          <p:val>
                                            <p:strVal val="#ppt_w"/>
                                          </p:val>
                                        </p:tav>
                                      </p:tavLst>
                                    </p:anim>
                                    <p:animEffect transition="in" filter="fade">
                                      <p:cBhvr>
                                        <p:cTn id="14" dur="300" tmFilter="0,0; .5, 1; 1, 1"/>
                                        <p:tgtEl>
                                          <p:spTgt spid="13"/>
                                        </p:tgtEl>
                                      </p:cBhvr>
                                    </p:animEffect>
                                  </p:childTnLst>
                                </p:cTn>
                              </p:par>
                              <p:par>
                                <p:cTn id="15" presetID="22" presetClass="entr" presetSubtype="4"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down)">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695325" y="318442"/>
            <a:ext cx="4315960" cy="461665"/>
          </a:xfrm>
          <a:prstGeom prst="rect">
            <a:avLst/>
          </a:prstGeom>
          <a:noFill/>
        </p:spPr>
        <p:txBody>
          <a:bodyPr wrap="square" rtlCol="0">
            <a:spAutoFit/>
          </a:bodyPr>
          <a:lstStyle/>
          <a:p>
            <a:r>
              <a:rPr lang="zh-CN" altLang="en-US" sz="2400" b="1" dirty="0">
                <a:solidFill>
                  <a:schemeClr val="tx1">
                    <a:lumMod val="95000"/>
                    <a:lumOff val="5000"/>
                  </a:schemeClr>
                </a:solidFill>
                <a:latin typeface="微软雅黑" panose="020B0503020204020204" pitchFamily="34" charset="-122"/>
                <a:ea typeface="微软雅黑" panose="020B0503020204020204" pitchFamily="34" charset="-122"/>
              </a:rPr>
              <a:t>安装虚拟机的步骤</a:t>
            </a:r>
          </a:p>
        </p:txBody>
      </p:sp>
      <p:grpSp>
        <p:nvGrpSpPr>
          <p:cNvPr id="31" name="组合 30"/>
          <p:cNvGrpSpPr/>
          <p:nvPr/>
        </p:nvGrpSpPr>
        <p:grpSpPr>
          <a:xfrm>
            <a:off x="123780" y="359255"/>
            <a:ext cx="445894" cy="351309"/>
            <a:chOff x="123780" y="534395"/>
            <a:chExt cx="445894" cy="351309"/>
          </a:xfrm>
        </p:grpSpPr>
        <p:sp>
          <p:nvSpPr>
            <p:cNvPr id="32" name="等腰三角形 31"/>
            <p:cNvSpPr/>
            <p:nvPr/>
          </p:nvSpPr>
          <p:spPr>
            <a:xfrm>
              <a:off x="382996" y="534395"/>
              <a:ext cx="186678" cy="160930"/>
            </a:xfrm>
            <a:prstGeom prst="triangle">
              <a:avLst/>
            </a:prstGeom>
            <a:solidFill>
              <a:schemeClr val="accent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等腰三角形 32"/>
            <p:cNvSpPr/>
            <p:nvPr/>
          </p:nvSpPr>
          <p:spPr>
            <a:xfrm rot="1110499">
              <a:off x="203197" y="561123"/>
              <a:ext cx="309372" cy="272312"/>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等腰三角形 33"/>
            <p:cNvSpPr/>
            <p:nvPr/>
          </p:nvSpPr>
          <p:spPr>
            <a:xfrm>
              <a:off x="123780" y="809504"/>
              <a:ext cx="88392" cy="76200"/>
            </a:xfrm>
            <a:prstGeom prst="triangle">
              <a:avLst/>
            </a:prstGeom>
            <a:solidFill>
              <a:schemeClr val="accent1">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10670045" y="6308725"/>
            <a:ext cx="826630" cy="549275"/>
            <a:chOff x="9868845" y="-64101"/>
            <a:chExt cx="826630" cy="549275"/>
          </a:xfrm>
        </p:grpSpPr>
        <p:sp>
          <p:nvSpPr>
            <p:cNvPr id="2" name="矩形 1"/>
            <p:cNvSpPr/>
            <p:nvPr/>
          </p:nvSpPr>
          <p:spPr>
            <a:xfrm>
              <a:off x="9868845" y="-64101"/>
              <a:ext cx="826630" cy="54927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9989121" y="10481"/>
              <a:ext cx="586078" cy="400110"/>
            </a:xfrm>
            <a:prstGeom prst="rect">
              <a:avLst/>
            </a:prstGeom>
            <a:noFill/>
          </p:spPr>
          <p:txBody>
            <a:bodyPr wrap="square" rtlCol="0">
              <a:spAutoFit/>
            </a:bodyPr>
            <a:lstStyle/>
            <a:p>
              <a:pPr algn="ctr"/>
              <a:r>
                <a:rPr lang="en-US" altLang="zh-CN" sz="2000" b="1" dirty="0">
                  <a:solidFill>
                    <a:schemeClr val="bg1"/>
                  </a:solidFill>
                  <a:latin typeface="微软雅黑" panose="020B0503020204020204" pitchFamily="34" charset="-122"/>
                  <a:ea typeface="微软雅黑" panose="020B0503020204020204" pitchFamily="34" charset="-122"/>
                </a:rPr>
                <a:t>13</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grpSp>
      <p:sp>
        <p:nvSpPr>
          <p:cNvPr id="45" name="矩形: 圆角 44">
            <a:extLst>
              <a:ext uri="{FF2B5EF4-FFF2-40B4-BE49-F238E27FC236}">
                <a16:creationId xmlns:a16="http://schemas.microsoft.com/office/drawing/2014/main" id="{FA4564E8-4B13-40EE-8754-3086FF036BBE}"/>
              </a:ext>
            </a:extLst>
          </p:cNvPr>
          <p:cNvSpPr/>
          <p:nvPr/>
        </p:nvSpPr>
        <p:spPr>
          <a:xfrm>
            <a:off x="1399262" y="4550812"/>
            <a:ext cx="2491094" cy="492760"/>
          </a:xfrm>
          <a:prstGeom prst="roundRect">
            <a:avLst>
              <a:gd name="adj" fmla="val 7032"/>
            </a:avLst>
          </a:prstGeom>
          <a:noFill/>
          <a:ln>
            <a:gradFill>
              <a:gsLst>
                <a:gs pos="0">
                  <a:srgbClr val="007DDA"/>
                </a:gs>
                <a:gs pos="51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微软雅黑" panose="020B0503020204020204" pitchFamily="34" charset="-122"/>
                <a:ea typeface="微软雅黑" panose="020B0503020204020204" pitchFamily="34" charset="-122"/>
              </a:rPr>
              <a:t>设置系统的安装来源</a:t>
            </a:r>
          </a:p>
        </p:txBody>
      </p:sp>
      <p:sp>
        <p:nvSpPr>
          <p:cNvPr id="46" name="矩形: 圆角 45">
            <a:extLst>
              <a:ext uri="{FF2B5EF4-FFF2-40B4-BE49-F238E27FC236}">
                <a16:creationId xmlns:a16="http://schemas.microsoft.com/office/drawing/2014/main" id="{5CA9A2F6-AA14-4851-8DB7-0607712CAA55}"/>
              </a:ext>
            </a:extLst>
          </p:cNvPr>
          <p:cNvSpPr/>
          <p:nvPr/>
        </p:nvSpPr>
        <p:spPr>
          <a:xfrm>
            <a:off x="4992601" y="4550812"/>
            <a:ext cx="2362993" cy="492760"/>
          </a:xfrm>
          <a:prstGeom prst="roundRect">
            <a:avLst>
              <a:gd name="adj" fmla="val 7032"/>
            </a:avLst>
          </a:prstGeom>
          <a:noFill/>
          <a:ln>
            <a:gradFill>
              <a:gsLst>
                <a:gs pos="0">
                  <a:srgbClr val="007DDA"/>
                </a:gs>
                <a:gs pos="51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微软雅黑" panose="020B0503020204020204" pitchFamily="34" charset="-122"/>
                <a:ea typeface="微软雅黑" panose="020B0503020204020204" pitchFamily="34" charset="-122"/>
              </a:rPr>
              <a:t>选择操作系统的版本</a:t>
            </a:r>
          </a:p>
        </p:txBody>
      </p:sp>
      <p:sp>
        <p:nvSpPr>
          <p:cNvPr id="47" name="矩形: 圆角 46">
            <a:extLst>
              <a:ext uri="{FF2B5EF4-FFF2-40B4-BE49-F238E27FC236}">
                <a16:creationId xmlns:a16="http://schemas.microsoft.com/office/drawing/2014/main" id="{5E50DA80-8F83-40E2-AB39-2C5C028F36CA}"/>
              </a:ext>
            </a:extLst>
          </p:cNvPr>
          <p:cNvSpPr/>
          <p:nvPr/>
        </p:nvSpPr>
        <p:spPr>
          <a:xfrm>
            <a:off x="8301646" y="4547545"/>
            <a:ext cx="3058816" cy="492760"/>
          </a:xfrm>
          <a:prstGeom prst="roundRect">
            <a:avLst>
              <a:gd name="adj" fmla="val 7032"/>
            </a:avLst>
          </a:prstGeom>
          <a:noFill/>
          <a:ln>
            <a:gradFill>
              <a:gsLst>
                <a:gs pos="0">
                  <a:srgbClr val="007DDA"/>
                </a:gs>
                <a:gs pos="51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微软雅黑" panose="020B0503020204020204" pitchFamily="34" charset="-122"/>
                <a:ea typeface="微软雅黑" panose="020B0503020204020204" pitchFamily="34" charset="-122"/>
              </a:rPr>
              <a:t>命名虚拟机及设置安装路径</a:t>
            </a:r>
          </a:p>
        </p:txBody>
      </p:sp>
      <p:sp>
        <p:nvSpPr>
          <p:cNvPr id="11" name="箭头: 右 10">
            <a:extLst>
              <a:ext uri="{FF2B5EF4-FFF2-40B4-BE49-F238E27FC236}">
                <a16:creationId xmlns:a16="http://schemas.microsoft.com/office/drawing/2014/main" id="{FE0C5F97-E7E0-4D23-8DD8-26532D12C34B}"/>
              </a:ext>
            </a:extLst>
          </p:cNvPr>
          <p:cNvSpPr/>
          <p:nvPr/>
        </p:nvSpPr>
        <p:spPr>
          <a:xfrm>
            <a:off x="4019838" y="4633017"/>
            <a:ext cx="843280" cy="321815"/>
          </a:xfrm>
          <a:prstGeom prst="rightArrow">
            <a:avLst/>
          </a:prstGeom>
          <a:gradFill>
            <a:gsLst>
              <a:gs pos="87000">
                <a:srgbClr val="0070C0"/>
              </a:gs>
              <a:gs pos="0">
                <a:schemeClr val="accent1">
                  <a:lumMod val="30000"/>
                  <a:lumOff val="7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箭头: 右 47">
            <a:extLst>
              <a:ext uri="{FF2B5EF4-FFF2-40B4-BE49-F238E27FC236}">
                <a16:creationId xmlns:a16="http://schemas.microsoft.com/office/drawing/2014/main" id="{068876DC-9E66-4025-97ED-FCE952FB4025}"/>
              </a:ext>
            </a:extLst>
          </p:cNvPr>
          <p:cNvSpPr/>
          <p:nvPr/>
        </p:nvSpPr>
        <p:spPr>
          <a:xfrm>
            <a:off x="7406980" y="4633016"/>
            <a:ext cx="843280" cy="321815"/>
          </a:xfrm>
          <a:prstGeom prst="rightArrow">
            <a:avLst/>
          </a:prstGeom>
          <a:gradFill>
            <a:gsLst>
              <a:gs pos="87000">
                <a:srgbClr val="0070C0"/>
              </a:gs>
              <a:gs pos="0">
                <a:schemeClr val="accent1">
                  <a:lumMod val="30000"/>
                  <a:lumOff val="7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a:extLst>
              <a:ext uri="{FF2B5EF4-FFF2-40B4-BE49-F238E27FC236}">
                <a16:creationId xmlns:a16="http://schemas.microsoft.com/office/drawing/2014/main" id="{9B51E0D0-2DB7-46C2-8350-DFABE85FC196}"/>
              </a:ext>
            </a:extLst>
          </p:cNvPr>
          <p:cNvSpPr txBox="1"/>
          <p:nvPr/>
        </p:nvSpPr>
        <p:spPr>
          <a:xfrm>
            <a:off x="1932165" y="5326315"/>
            <a:ext cx="8327670" cy="679801"/>
          </a:xfrm>
          <a:prstGeom prst="rect">
            <a:avLst/>
          </a:prstGeom>
          <a:noFill/>
        </p:spPr>
        <p:txBody>
          <a:bodyPr wrap="square" rtlCol="0">
            <a:spAutoFit/>
          </a:bodyPr>
          <a:lstStyle/>
          <a:p>
            <a:pPr algn="ctr">
              <a:lnSpc>
                <a:spcPct val="125000"/>
              </a:lnSpc>
            </a:pPr>
            <a:r>
              <a:rPr lang="zh-CN" altLang="en-US" sz="1600" dirty="0">
                <a:latin typeface="微软雅黑" panose="020B0503020204020204" pitchFamily="34" charset="-122"/>
                <a:ea typeface="微软雅黑" panose="020B0503020204020204" pitchFamily="34" charset="-122"/>
              </a:rPr>
              <a:t>填写“虚拟机名称”字段，名称可以自行发挥。建议为“位置”字段选择一个大容量的硬盘分区，最少要有</a:t>
            </a:r>
            <a:r>
              <a:rPr lang="en-US" altLang="zh-CN" sz="1600" dirty="0">
                <a:latin typeface="微软雅黑" panose="020B0503020204020204" pitchFamily="34" charset="-122"/>
                <a:ea typeface="微软雅黑" panose="020B0503020204020204" pitchFamily="34" charset="-122"/>
              </a:rPr>
              <a:t>20GB</a:t>
            </a:r>
            <a:r>
              <a:rPr lang="zh-CN" altLang="en-US" sz="1600" dirty="0">
                <a:latin typeface="微软雅黑" panose="020B0503020204020204" pitchFamily="34" charset="-122"/>
                <a:ea typeface="微软雅黑" panose="020B0503020204020204" pitchFamily="34" charset="-122"/>
              </a:rPr>
              <a:t>以上的空闲容量。</a:t>
            </a:r>
          </a:p>
        </p:txBody>
      </p:sp>
      <p:pic>
        <p:nvPicPr>
          <p:cNvPr id="5122" name="图片 75" descr="说明: 第1章 动手部署一台Linux操作系统第1章 动手部署一台Linux操作系统">
            <a:extLst>
              <a:ext uri="{FF2B5EF4-FFF2-40B4-BE49-F238E27FC236}">
                <a16:creationId xmlns:a16="http://schemas.microsoft.com/office/drawing/2014/main" id="{499BCAA0-F583-46EF-B089-4584247FB03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0100" y="1520405"/>
            <a:ext cx="3069418" cy="26589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3" name="图片 76" descr="说明: 第1章 动手部署一台Linux操作系统第1章 动手部署一台Linux操作系统">
            <a:extLst>
              <a:ext uri="{FF2B5EF4-FFF2-40B4-BE49-F238E27FC236}">
                <a16:creationId xmlns:a16="http://schemas.microsoft.com/office/drawing/2014/main" id="{99F83598-0477-40CC-81AE-5646790F91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39388" y="1520405"/>
            <a:ext cx="3069418" cy="26589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4" name="图片 77" descr="说明: 第1章 动手部署一台Linux操作系统第1章 动手部署一台Linux操作系统">
            <a:extLst>
              <a:ext uri="{FF2B5EF4-FFF2-40B4-BE49-F238E27FC236}">
                <a16:creationId xmlns:a16="http://schemas.microsoft.com/office/drawing/2014/main" id="{AD150378-C316-480B-8F34-3FB1E65FDA2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95330" y="1520850"/>
            <a:ext cx="3065132" cy="2655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331675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41" presetClass="entr" presetSubtype="0" fill="hold" grpId="0" nodeType="withEffect">
                                  <p:stCondLst>
                                    <p:cond delay="0"/>
                                  </p:stCondLst>
                                  <p:iterate type="lt">
                                    <p:tmPct val="12500"/>
                                  </p:iterate>
                                  <p:childTnLst>
                                    <p:set>
                                      <p:cBhvr>
                                        <p:cTn id="9" dur="1" fill="hold">
                                          <p:stCondLst>
                                            <p:cond delay="0"/>
                                          </p:stCondLst>
                                        </p:cTn>
                                        <p:tgtEl>
                                          <p:spTgt spid="13"/>
                                        </p:tgtEl>
                                        <p:attrNameLst>
                                          <p:attrName>style.visibility</p:attrName>
                                        </p:attrNameLst>
                                      </p:cBhvr>
                                      <p:to>
                                        <p:strVal val="visible"/>
                                      </p:to>
                                    </p:set>
                                    <p:anim calcmode="lin" valueType="num">
                                      <p:cBhvr>
                                        <p:cTn id="10" dur="300" fill="hold"/>
                                        <p:tgtEl>
                                          <p:spTgt spid="13"/>
                                        </p:tgtEl>
                                        <p:attrNameLst>
                                          <p:attrName>ppt_x</p:attrName>
                                        </p:attrNameLst>
                                      </p:cBhvr>
                                      <p:tavLst>
                                        <p:tav tm="0">
                                          <p:val>
                                            <p:strVal val="#ppt_x"/>
                                          </p:val>
                                        </p:tav>
                                        <p:tav tm="50000">
                                          <p:val>
                                            <p:strVal val="#ppt_x+.1"/>
                                          </p:val>
                                        </p:tav>
                                        <p:tav tm="100000">
                                          <p:val>
                                            <p:strVal val="#ppt_x"/>
                                          </p:val>
                                        </p:tav>
                                      </p:tavLst>
                                    </p:anim>
                                    <p:anim calcmode="lin" valueType="num">
                                      <p:cBhvr>
                                        <p:cTn id="11" dur="300" fill="hold"/>
                                        <p:tgtEl>
                                          <p:spTgt spid="13"/>
                                        </p:tgtEl>
                                        <p:attrNameLst>
                                          <p:attrName>ppt_y</p:attrName>
                                        </p:attrNameLst>
                                      </p:cBhvr>
                                      <p:tavLst>
                                        <p:tav tm="0">
                                          <p:val>
                                            <p:strVal val="#ppt_y"/>
                                          </p:val>
                                        </p:tav>
                                        <p:tav tm="100000">
                                          <p:val>
                                            <p:strVal val="#ppt_y"/>
                                          </p:val>
                                        </p:tav>
                                      </p:tavLst>
                                    </p:anim>
                                    <p:anim calcmode="lin" valueType="num">
                                      <p:cBhvr>
                                        <p:cTn id="12" dur="300" fill="hold"/>
                                        <p:tgtEl>
                                          <p:spTgt spid="13"/>
                                        </p:tgtEl>
                                        <p:attrNameLst>
                                          <p:attrName>ppt_h</p:attrName>
                                        </p:attrNameLst>
                                      </p:cBhvr>
                                      <p:tavLst>
                                        <p:tav tm="0">
                                          <p:val>
                                            <p:strVal val="#ppt_h/10"/>
                                          </p:val>
                                        </p:tav>
                                        <p:tav tm="50000">
                                          <p:val>
                                            <p:strVal val="#ppt_h+.01"/>
                                          </p:val>
                                        </p:tav>
                                        <p:tav tm="100000">
                                          <p:val>
                                            <p:strVal val="#ppt_h"/>
                                          </p:val>
                                        </p:tav>
                                      </p:tavLst>
                                    </p:anim>
                                    <p:anim calcmode="lin" valueType="num">
                                      <p:cBhvr>
                                        <p:cTn id="13" dur="300" fill="hold"/>
                                        <p:tgtEl>
                                          <p:spTgt spid="13"/>
                                        </p:tgtEl>
                                        <p:attrNameLst>
                                          <p:attrName>ppt_w</p:attrName>
                                        </p:attrNameLst>
                                      </p:cBhvr>
                                      <p:tavLst>
                                        <p:tav tm="0">
                                          <p:val>
                                            <p:strVal val="#ppt_w/10"/>
                                          </p:val>
                                        </p:tav>
                                        <p:tav tm="50000">
                                          <p:val>
                                            <p:strVal val="#ppt_w+.01"/>
                                          </p:val>
                                        </p:tav>
                                        <p:tav tm="100000">
                                          <p:val>
                                            <p:strVal val="#ppt_w"/>
                                          </p:val>
                                        </p:tav>
                                      </p:tavLst>
                                    </p:anim>
                                    <p:animEffect transition="in" filter="fade">
                                      <p:cBhvr>
                                        <p:cTn id="14" dur="300" tmFilter="0,0; .5, 1; 1, 1"/>
                                        <p:tgtEl>
                                          <p:spTgt spid="13"/>
                                        </p:tgtEl>
                                      </p:cBhvr>
                                    </p:animEffect>
                                  </p:childTnLst>
                                </p:cTn>
                              </p:par>
                              <p:par>
                                <p:cTn id="15" presetID="22" presetClass="entr" presetSubtype="4"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down)">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695325" y="318442"/>
            <a:ext cx="4315960" cy="461665"/>
          </a:xfrm>
          <a:prstGeom prst="rect">
            <a:avLst/>
          </a:prstGeom>
          <a:noFill/>
        </p:spPr>
        <p:txBody>
          <a:bodyPr wrap="square" rtlCol="0">
            <a:spAutoFit/>
          </a:bodyPr>
          <a:lstStyle/>
          <a:p>
            <a:r>
              <a:rPr lang="zh-CN" altLang="en-US" sz="2400" b="1" dirty="0">
                <a:solidFill>
                  <a:schemeClr val="tx1">
                    <a:lumMod val="95000"/>
                    <a:lumOff val="5000"/>
                  </a:schemeClr>
                </a:solidFill>
                <a:latin typeface="微软雅黑" panose="020B0503020204020204" pitchFamily="34" charset="-122"/>
                <a:ea typeface="微软雅黑" panose="020B0503020204020204" pitchFamily="34" charset="-122"/>
              </a:rPr>
              <a:t>安装虚拟机的步骤</a:t>
            </a:r>
          </a:p>
        </p:txBody>
      </p:sp>
      <p:grpSp>
        <p:nvGrpSpPr>
          <p:cNvPr id="31" name="组合 30"/>
          <p:cNvGrpSpPr/>
          <p:nvPr/>
        </p:nvGrpSpPr>
        <p:grpSpPr>
          <a:xfrm>
            <a:off x="123780" y="359255"/>
            <a:ext cx="445894" cy="351309"/>
            <a:chOff x="123780" y="534395"/>
            <a:chExt cx="445894" cy="351309"/>
          </a:xfrm>
        </p:grpSpPr>
        <p:sp>
          <p:nvSpPr>
            <p:cNvPr id="32" name="等腰三角形 31"/>
            <p:cNvSpPr/>
            <p:nvPr/>
          </p:nvSpPr>
          <p:spPr>
            <a:xfrm>
              <a:off x="382996" y="534395"/>
              <a:ext cx="186678" cy="160930"/>
            </a:xfrm>
            <a:prstGeom prst="triangle">
              <a:avLst/>
            </a:prstGeom>
            <a:solidFill>
              <a:schemeClr val="accent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等腰三角形 32"/>
            <p:cNvSpPr/>
            <p:nvPr/>
          </p:nvSpPr>
          <p:spPr>
            <a:xfrm rot="1110499">
              <a:off x="203197" y="561123"/>
              <a:ext cx="309372" cy="272312"/>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等腰三角形 33"/>
            <p:cNvSpPr/>
            <p:nvPr/>
          </p:nvSpPr>
          <p:spPr>
            <a:xfrm>
              <a:off x="123780" y="809504"/>
              <a:ext cx="88392" cy="76200"/>
            </a:xfrm>
            <a:prstGeom prst="triangle">
              <a:avLst/>
            </a:prstGeom>
            <a:solidFill>
              <a:schemeClr val="accent1">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10670045" y="6308725"/>
            <a:ext cx="826630" cy="549275"/>
            <a:chOff x="9868845" y="-64101"/>
            <a:chExt cx="826630" cy="549275"/>
          </a:xfrm>
        </p:grpSpPr>
        <p:sp>
          <p:nvSpPr>
            <p:cNvPr id="2" name="矩形 1"/>
            <p:cNvSpPr/>
            <p:nvPr/>
          </p:nvSpPr>
          <p:spPr>
            <a:xfrm>
              <a:off x="9868845" y="-64101"/>
              <a:ext cx="826630" cy="54927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9989121" y="10481"/>
              <a:ext cx="586078" cy="400110"/>
            </a:xfrm>
            <a:prstGeom prst="rect">
              <a:avLst/>
            </a:prstGeom>
            <a:noFill/>
          </p:spPr>
          <p:txBody>
            <a:bodyPr wrap="square" rtlCol="0">
              <a:spAutoFit/>
            </a:bodyPr>
            <a:lstStyle/>
            <a:p>
              <a:pPr algn="ctr"/>
              <a:r>
                <a:rPr lang="en-US" altLang="zh-CN" sz="2000" b="1" dirty="0">
                  <a:solidFill>
                    <a:schemeClr val="bg1"/>
                  </a:solidFill>
                  <a:latin typeface="微软雅黑" panose="020B0503020204020204" pitchFamily="34" charset="-122"/>
                  <a:ea typeface="微软雅黑" panose="020B0503020204020204" pitchFamily="34" charset="-122"/>
                </a:rPr>
                <a:t>14</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grpSp>
      <p:sp>
        <p:nvSpPr>
          <p:cNvPr id="45" name="矩形: 圆角 44">
            <a:extLst>
              <a:ext uri="{FF2B5EF4-FFF2-40B4-BE49-F238E27FC236}">
                <a16:creationId xmlns:a16="http://schemas.microsoft.com/office/drawing/2014/main" id="{FA4564E8-4B13-40EE-8754-3086FF036BBE}"/>
              </a:ext>
            </a:extLst>
          </p:cNvPr>
          <p:cNvSpPr/>
          <p:nvPr/>
        </p:nvSpPr>
        <p:spPr>
          <a:xfrm>
            <a:off x="1135102" y="5440794"/>
            <a:ext cx="2491094" cy="492760"/>
          </a:xfrm>
          <a:prstGeom prst="roundRect">
            <a:avLst>
              <a:gd name="adj" fmla="val 7032"/>
            </a:avLst>
          </a:prstGeom>
          <a:noFill/>
          <a:ln>
            <a:gradFill>
              <a:gsLst>
                <a:gs pos="0">
                  <a:srgbClr val="007DDA"/>
                </a:gs>
                <a:gs pos="51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微软雅黑" panose="020B0503020204020204" pitchFamily="34" charset="-122"/>
                <a:ea typeface="微软雅黑" panose="020B0503020204020204" pitchFamily="34" charset="-122"/>
              </a:rPr>
              <a:t>设置</a:t>
            </a:r>
            <a:r>
              <a:rPr lang="en-US" altLang="zh-CN" dirty="0">
                <a:solidFill>
                  <a:schemeClr val="tx1"/>
                </a:solidFill>
                <a:latin typeface="微软雅黑" panose="020B0503020204020204" pitchFamily="34" charset="-122"/>
                <a:ea typeface="微软雅黑" panose="020B0503020204020204" pitchFamily="34" charset="-122"/>
              </a:rPr>
              <a:t>CPU</a:t>
            </a:r>
            <a:r>
              <a:rPr lang="zh-CN" altLang="en-US" dirty="0">
                <a:solidFill>
                  <a:schemeClr val="tx1"/>
                </a:solidFill>
                <a:latin typeface="微软雅黑" panose="020B0503020204020204" pitchFamily="34" charset="-122"/>
                <a:ea typeface="微软雅黑" panose="020B0503020204020204" pitchFamily="34" charset="-122"/>
              </a:rPr>
              <a:t>处理器信息</a:t>
            </a:r>
          </a:p>
        </p:txBody>
      </p:sp>
      <p:sp>
        <p:nvSpPr>
          <p:cNvPr id="46" name="矩形: 圆角 45">
            <a:extLst>
              <a:ext uri="{FF2B5EF4-FFF2-40B4-BE49-F238E27FC236}">
                <a16:creationId xmlns:a16="http://schemas.microsoft.com/office/drawing/2014/main" id="{5CA9A2F6-AA14-4851-8DB7-0607712CAA55}"/>
              </a:ext>
            </a:extLst>
          </p:cNvPr>
          <p:cNvSpPr/>
          <p:nvPr/>
        </p:nvSpPr>
        <p:spPr>
          <a:xfrm>
            <a:off x="4694106" y="5440794"/>
            <a:ext cx="2115882" cy="492760"/>
          </a:xfrm>
          <a:prstGeom prst="roundRect">
            <a:avLst>
              <a:gd name="adj" fmla="val 7032"/>
            </a:avLst>
          </a:prstGeom>
          <a:noFill/>
          <a:ln>
            <a:gradFill>
              <a:gsLst>
                <a:gs pos="0">
                  <a:srgbClr val="007DDA"/>
                </a:gs>
                <a:gs pos="51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微软雅黑" panose="020B0503020204020204" pitchFamily="34" charset="-122"/>
                <a:ea typeface="微软雅黑" panose="020B0503020204020204" pitchFamily="34" charset="-122"/>
              </a:rPr>
              <a:t>设置内存分配量</a:t>
            </a:r>
          </a:p>
        </p:txBody>
      </p:sp>
      <p:sp>
        <p:nvSpPr>
          <p:cNvPr id="11" name="箭头: 右 10">
            <a:extLst>
              <a:ext uri="{FF2B5EF4-FFF2-40B4-BE49-F238E27FC236}">
                <a16:creationId xmlns:a16="http://schemas.microsoft.com/office/drawing/2014/main" id="{FE0C5F97-E7E0-4D23-8DD8-26532D12C34B}"/>
              </a:ext>
            </a:extLst>
          </p:cNvPr>
          <p:cNvSpPr/>
          <p:nvPr/>
        </p:nvSpPr>
        <p:spPr>
          <a:xfrm>
            <a:off x="3710805" y="5522999"/>
            <a:ext cx="843280" cy="321815"/>
          </a:xfrm>
          <a:prstGeom prst="rightArrow">
            <a:avLst/>
          </a:prstGeom>
          <a:gradFill>
            <a:gsLst>
              <a:gs pos="87000">
                <a:srgbClr val="0070C0"/>
              </a:gs>
              <a:gs pos="0">
                <a:schemeClr val="accent1">
                  <a:lumMod val="30000"/>
                  <a:lumOff val="7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流程图: 可选过程 17">
            <a:extLst>
              <a:ext uri="{FF2B5EF4-FFF2-40B4-BE49-F238E27FC236}">
                <a16:creationId xmlns:a16="http://schemas.microsoft.com/office/drawing/2014/main" id="{873809B3-6727-42B1-93EF-9E18D7C27AD0}"/>
              </a:ext>
            </a:extLst>
          </p:cNvPr>
          <p:cNvSpPr/>
          <p:nvPr/>
        </p:nvSpPr>
        <p:spPr>
          <a:xfrm>
            <a:off x="7582741" y="1062650"/>
            <a:ext cx="4084319" cy="4870904"/>
          </a:xfrm>
          <a:prstGeom prst="flowChartAlternateProcess">
            <a:avLst/>
          </a:prstGeom>
          <a:noFill/>
          <a:ln w="25400">
            <a:solidFill>
              <a:schemeClr val="accent1">
                <a:shade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a:extLst>
              <a:ext uri="{FF2B5EF4-FFF2-40B4-BE49-F238E27FC236}">
                <a16:creationId xmlns:a16="http://schemas.microsoft.com/office/drawing/2014/main" id="{EC2CEC0B-07CC-4D43-9A3F-546596D82F1C}"/>
              </a:ext>
            </a:extLst>
          </p:cNvPr>
          <p:cNvSpPr txBox="1"/>
          <p:nvPr/>
        </p:nvSpPr>
        <p:spPr>
          <a:xfrm>
            <a:off x="7749275" y="1516021"/>
            <a:ext cx="3747399" cy="3964162"/>
          </a:xfrm>
          <a:prstGeom prst="rect">
            <a:avLst/>
          </a:prstGeom>
          <a:noFill/>
        </p:spPr>
        <p:txBody>
          <a:bodyPr wrap="square" rtlCol="0">
            <a:spAutoFit/>
          </a:bodyPr>
          <a:lstStyle/>
          <a:p>
            <a:pPr algn="just">
              <a:lnSpc>
                <a:spcPct val="130000"/>
              </a:lnSpc>
            </a:pPr>
            <a:r>
              <a:rPr lang="zh-CN" altLang="en-US" sz="1500" dirty="0">
                <a:latin typeface="微软雅黑" panose="020B0503020204020204" pitchFamily="34" charset="-122"/>
                <a:ea typeface="微软雅黑" panose="020B0503020204020204" pitchFamily="34" charset="-122"/>
              </a:rPr>
              <a:t>使用桥接网络：相当于在物理机与虚拟机网卡之间架设了一座桥梁，从而可以通过物理主机的网卡访问外网。</a:t>
            </a:r>
            <a:endParaRPr lang="en-US" altLang="zh-CN" sz="1500" dirty="0">
              <a:latin typeface="微软雅黑" panose="020B0503020204020204" pitchFamily="34" charset="-122"/>
              <a:ea typeface="微软雅黑" panose="020B0503020204020204" pitchFamily="34" charset="-122"/>
            </a:endParaRPr>
          </a:p>
          <a:p>
            <a:pPr algn="just">
              <a:lnSpc>
                <a:spcPct val="130000"/>
              </a:lnSpc>
            </a:pPr>
            <a:endParaRPr lang="zh-CN" altLang="en-US" sz="1500" dirty="0">
              <a:latin typeface="微软雅黑" panose="020B0503020204020204" pitchFamily="34" charset="-122"/>
              <a:ea typeface="微软雅黑" panose="020B0503020204020204" pitchFamily="34" charset="-122"/>
            </a:endParaRPr>
          </a:p>
          <a:p>
            <a:pPr algn="just">
              <a:lnSpc>
                <a:spcPct val="130000"/>
              </a:lnSpc>
            </a:pPr>
            <a:r>
              <a:rPr lang="zh-CN" altLang="en-US" sz="1500" dirty="0">
                <a:latin typeface="微软雅黑" panose="020B0503020204020204" pitchFamily="34" charset="-122"/>
                <a:ea typeface="微软雅黑" panose="020B0503020204020204" pitchFamily="34" charset="-122"/>
              </a:rPr>
              <a:t>使用网络地址转换（</a:t>
            </a:r>
            <a:r>
              <a:rPr lang="en-US" altLang="zh-CN" sz="1500" dirty="0">
                <a:latin typeface="微软雅黑" panose="020B0503020204020204" pitchFamily="34" charset="-122"/>
                <a:ea typeface="微软雅黑" panose="020B0503020204020204" pitchFamily="34" charset="-122"/>
              </a:rPr>
              <a:t>NAT</a:t>
            </a:r>
            <a:r>
              <a:rPr lang="zh-CN" altLang="en-US" sz="1500" dirty="0">
                <a:latin typeface="微软雅黑" panose="020B0503020204020204" pitchFamily="34" charset="-122"/>
                <a:ea typeface="微软雅黑" panose="020B0503020204020204" pitchFamily="34" charset="-122"/>
              </a:rPr>
              <a:t>）：让</a:t>
            </a:r>
            <a:r>
              <a:rPr lang="en-US" altLang="zh-CN" sz="1500" dirty="0">
                <a:latin typeface="微软雅黑" panose="020B0503020204020204" pitchFamily="34" charset="-122"/>
                <a:ea typeface="微软雅黑" panose="020B0503020204020204" pitchFamily="34" charset="-122"/>
              </a:rPr>
              <a:t>VM</a:t>
            </a:r>
            <a:r>
              <a:rPr lang="zh-CN" altLang="en-US" sz="1500" dirty="0">
                <a:latin typeface="微软雅黑" panose="020B0503020204020204" pitchFamily="34" charset="-122"/>
                <a:ea typeface="微软雅黑" panose="020B0503020204020204" pitchFamily="34" charset="-122"/>
              </a:rPr>
              <a:t>虚拟机的网络服务发挥路由器的作用，使得通过虚拟机软件模拟的主机可以通过物理主机访问外网；在物理机中对应的物理网卡是</a:t>
            </a:r>
            <a:r>
              <a:rPr lang="en-US" altLang="zh-CN" sz="1500" dirty="0">
                <a:latin typeface="微软雅黑" panose="020B0503020204020204" pitchFamily="34" charset="-122"/>
                <a:ea typeface="微软雅黑" panose="020B0503020204020204" pitchFamily="34" charset="-122"/>
              </a:rPr>
              <a:t>VMnet8</a:t>
            </a:r>
            <a:r>
              <a:rPr lang="zh-CN" altLang="en-US" sz="1500" dirty="0">
                <a:latin typeface="微软雅黑" panose="020B0503020204020204" pitchFamily="34" charset="-122"/>
                <a:ea typeface="微软雅黑" panose="020B0503020204020204" pitchFamily="34" charset="-122"/>
              </a:rPr>
              <a:t>。</a:t>
            </a:r>
            <a:endParaRPr lang="en-US" altLang="zh-CN" sz="1500" dirty="0">
              <a:latin typeface="微软雅黑" panose="020B0503020204020204" pitchFamily="34" charset="-122"/>
              <a:ea typeface="微软雅黑" panose="020B0503020204020204" pitchFamily="34" charset="-122"/>
            </a:endParaRPr>
          </a:p>
          <a:p>
            <a:pPr algn="just">
              <a:lnSpc>
                <a:spcPct val="130000"/>
              </a:lnSpc>
            </a:pPr>
            <a:endParaRPr lang="zh-CN" altLang="en-US" sz="1500" dirty="0">
              <a:latin typeface="微软雅黑" panose="020B0503020204020204" pitchFamily="34" charset="-122"/>
              <a:ea typeface="微软雅黑" panose="020B0503020204020204" pitchFamily="34" charset="-122"/>
            </a:endParaRPr>
          </a:p>
          <a:p>
            <a:pPr algn="just">
              <a:lnSpc>
                <a:spcPct val="130000"/>
              </a:lnSpc>
            </a:pPr>
            <a:r>
              <a:rPr lang="zh-CN" altLang="en-US" sz="1500" dirty="0">
                <a:latin typeface="微软雅黑" panose="020B0503020204020204" pitchFamily="34" charset="-122"/>
                <a:ea typeface="微软雅黑" panose="020B0503020204020204" pitchFamily="34" charset="-122"/>
              </a:rPr>
              <a:t>使用仅主机模式网络：仅让虚拟机的系统与物理主机通信，不能访问外网；在物理机中对应的物理网卡是</a:t>
            </a:r>
            <a:r>
              <a:rPr lang="en-US" altLang="zh-CN" sz="1500" dirty="0">
                <a:latin typeface="微软雅黑" panose="020B0503020204020204" pitchFamily="34" charset="-122"/>
                <a:ea typeface="微软雅黑" panose="020B0503020204020204" pitchFamily="34" charset="-122"/>
              </a:rPr>
              <a:t>VMnet1</a:t>
            </a:r>
            <a:r>
              <a:rPr lang="zh-CN" altLang="en-US" sz="1500" dirty="0">
                <a:latin typeface="微软雅黑" panose="020B0503020204020204" pitchFamily="34" charset="-122"/>
                <a:ea typeface="微软雅黑" panose="020B0503020204020204" pitchFamily="34" charset="-122"/>
              </a:rPr>
              <a:t>。</a:t>
            </a:r>
          </a:p>
        </p:txBody>
      </p:sp>
      <p:sp>
        <p:nvSpPr>
          <p:cNvPr id="17" name="文本框 16">
            <a:extLst>
              <a:ext uri="{FF2B5EF4-FFF2-40B4-BE49-F238E27FC236}">
                <a16:creationId xmlns:a16="http://schemas.microsoft.com/office/drawing/2014/main" id="{8172EC2A-46D7-463E-A323-0A06A485D11D}"/>
              </a:ext>
            </a:extLst>
          </p:cNvPr>
          <p:cNvSpPr txBox="1"/>
          <p:nvPr/>
        </p:nvSpPr>
        <p:spPr>
          <a:xfrm>
            <a:off x="851241" y="1062650"/>
            <a:ext cx="6430215" cy="1295355"/>
          </a:xfrm>
          <a:prstGeom prst="rect">
            <a:avLst/>
          </a:prstGeom>
          <a:noFill/>
        </p:spPr>
        <p:txBody>
          <a:bodyPr wrap="square" rtlCol="0">
            <a:spAutoFit/>
          </a:bodyPr>
          <a:lstStyle/>
          <a:p>
            <a:pPr indent="457200">
              <a:lnSpc>
                <a:spcPct val="125000"/>
              </a:lnSpc>
            </a:pPr>
            <a:r>
              <a:rPr lang="zh-CN" altLang="en-US" sz="1600" dirty="0">
                <a:latin typeface="微软雅黑" panose="020B0503020204020204" pitchFamily="34" charset="-122"/>
                <a:ea typeface="微软雅黑" panose="020B0503020204020204" pitchFamily="34" charset="-122"/>
              </a:rPr>
              <a:t>设置“处理器数量”和“每个处理器的内核数量”，可以在网络上搜索一下自己的</a:t>
            </a:r>
            <a:r>
              <a:rPr lang="en-US" altLang="zh-CN" sz="1600" dirty="0">
                <a:latin typeface="微软雅黑" panose="020B0503020204020204" pitchFamily="34" charset="-122"/>
                <a:ea typeface="微软雅黑" panose="020B0503020204020204" pitchFamily="34" charset="-122"/>
              </a:rPr>
              <a:t>CPU</a:t>
            </a:r>
            <a:r>
              <a:rPr lang="zh-CN" altLang="en-US" sz="1600" dirty="0">
                <a:latin typeface="微软雅黑" panose="020B0503020204020204" pitchFamily="34" charset="-122"/>
                <a:ea typeface="微软雅黑" panose="020B0503020204020204" pitchFamily="34" charset="-122"/>
              </a:rPr>
              <a:t>处理器的型号信息，或者在</a:t>
            </a:r>
            <a:r>
              <a:rPr lang="en-US" altLang="zh-CN" sz="1600" dirty="0">
                <a:latin typeface="微软雅黑" panose="020B0503020204020204" pitchFamily="34" charset="-122"/>
                <a:ea typeface="微软雅黑" panose="020B0503020204020204" pitchFamily="34" charset="-122"/>
              </a:rPr>
              <a:t>Windows</a:t>
            </a:r>
            <a:r>
              <a:rPr lang="zh-CN" altLang="en-US" sz="1600" dirty="0">
                <a:latin typeface="微软雅黑" panose="020B0503020204020204" pitchFamily="34" charset="-122"/>
                <a:ea typeface="微软雅黑" panose="020B0503020204020204" pitchFamily="34" charset="-122"/>
              </a:rPr>
              <a:t>系统中打开</a:t>
            </a:r>
            <a:r>
              <a:rPr lang="zh-CN" altLang="en-US" sz="1600" b="1" dirty="0">
                <a:latin typeface="微软雅黑" panose="020B0503020204020204" pitchFamily="34" charset="-122"/>
                <a:ea typeface="微软雅黑" panose="020B0503020204020204" pitchFamily="34" charset="-122"/>
              </a:rPr>
              <a:t>任务管理器</a:t>
            </a:r>
            <a:r>
              <a:rPr lang="zh-CN" altLang="en-US" sz="1600" dirty="0">
                <a:latin typeface="微软雅黑" panose="020B0503020204020204" pitchFamily="34" charset="-122"/>
                <a:ea typeface="微软雅黑" panose="020B0503020204020204" pitchFamily="34" charset="-122"/>
              </a:rPr>
              <a:t>，然后访问</a:t>
            </a:r>
            <a:r>
              <a:rPr lang="zh-CN" altLang="en-US" sz="1600" b="1" dirty="0">
                <a:latin typeface="微软雅黑" panose="020B0503020204020204" pitchFamily="34" charset="-122"/>
                <a:ea typeface="微软雅黑" panose="020B0503020204020204" pitchFamily="34" charset="-122"/>
              </a:rPr>
              <a:t>性能</a:t>
            </a:r>
            <a:r>
              <a:rPr lang="zh-CN" altLang="en-US" sz="1600" dirty="0">
                <a:latin typeface="微软雅黑" panose="020B0503020204020204" pitchFamily="34" charset="-122"/>
                <a:ea typeface="微软雅黑" panose="020B0503020204020204" pitchFamily="34" charset="-122"/>
              </a:rPr>
              <a:t>选项卡，该选项卡右下侧的逻辑处理器数量就是您的</a:t>
            </a:r>
            <a:r>
              <a:rPr lang="en-US" altLang="zh-CN" sz="1600" dirty="0">
                <a:latin typeface="微软雅黑" panose="020B0503020204020204" pitchFamily="34" charset="-122"/>
                <a:ea typeface="微软雅黑" panose="020B0503020204020204" pitchFamily="34" charset="-122"/>
              </a:rPr>
              <a:t>CPU</a:t>
            </a:r>
            <a:r>
              <a:rPr lang="zh-CN" altLang="en-US" sz="1600" dirty="0">
                <a:latin typeface="微软雅黑" panose="020B0503020204020204" pitchFamily="34" charset="-122"/>
                <a:ea typeface="微软雅黑" panose="020B0503020204020204" pitchFamily="34" charset="-122"/>
              </a:rPr>
              <a:t>内核数量。</a:t>
            </a:r>
          </a:p>
        </p:txBody>
      </p:sp>
      <p:pic>
        <p:nvPicPr>
          <p:cNvPr id="6146" name="图片 78" descr="说明: 第1章 动手部署一台Linux操作系统第1章 动手部署一台Linux操作系统">
            <a:extLst>
              <a:ext uri="{FF2B5EF4-FFF2-40B4-BE49-F238E27FC236}">
                <a16:creationId xmlns:a16="http://schemas.microsoft.com/office/drawing/2014/main" id="{0EC981EF-B397-48B2-A5C3-A6754B67C4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0045" y="2493677"/>
            <a:ext cx="3161207" cy="2738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7" name="图片 79" descr="说明: 第1章 动手部署一台Linux操作系统第1章 动手部署一台Linux操作系统">
            <a:extLst>
              <a:ext uri="{FF2B5EF4-FFF2-40B4-BE49-F238E27FC236}">
                <a16:creationId xmlns:a16="http://schemas.microsoft.com/office/drawing/2014/main" id="{0F9634AB-21EF-4ED8-B943-219C3DB033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71443" y="2493677"/>
            <a:ext cx="3161207" cy="2738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1766197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41" presetClass="entr" presetSubtype="0" fill="hold" grpId="0" nodeType="withEffect">
                                  <p:stCondLst>
                                    <p:cond delay="0"/>
                                  </p:stCondLst>
                                  <p:iterate type="lt">
                                    <p:tmPct val="12500"/>
                                  </p:iterate>
                                  <p:childTnLst>
                                    <p:set>
                                      <p:cBhvr>
                                        <p:cTn id="9" dur="1" fill="hold">
                                          <p:stCondLst>
                                            <p:cond delay="0"/>
                                          </p:stCondLst>
                                        </p:cTn>
                                        <p:tgtEl>
                                          <p:spTgt spid="13"/>
                                        </p:tgtEl>
                                        <p:attrNameLst>
                                          <p:attrName>style.visibility</p:attrName>
                                        </p:attrNameLst>
                                      </p:cBhvr>
                                      <p:to>
                                        <p:strVal val="visible"/>
                                      </p:to>
                                    </p:set>
                                    <p:anim calcmode="lin" valueType="num">
                                      <p:cBhvr>
                                        <p:cTn id="10" dur="300" fill="hold"/>
                                        <p:tgtEl>
                                          <p:spTgt spid="13"/>
                                        </p:tgtEl>
                                        <p:attrNameLst>
                                          <p:attrName>ppt_x</p:attrName>
                                        </p:attrNameLst>
                                      </p:cBhvr>
                                      <p:tavLst>
                                        <p:tav tm="0">
                                          <p:val>
                                            <p:strVal val="#ppt_x"/>
                                          </p:val>
                                        </p:tav>
                                        <p:tav tm="50000">
                                          <p:val>
                                            <p:strVal val="#ppt_x+.1"/>
                                          </p:val>
                                        </p:tav>
                                        <p:tav tm="100000">
                                          <p:val>
                                            <p:strVal val="#ppt_x"/>
                                          </p:val>
                                        </p:tav>
                                      </p:tavLst>
                                    </p:anim>
                                    <p:anim calcmode="lin" valueType="num">
                                      <p:cBhvr>
                                        <p:cTn id="11" dur="300" fill="hold"/>
                                        <p:tgtEl>
                                          <p:spTgt spid="13"/>
                                        </p:tgtEl>
                                        <p:attrNameLst>
                                          <p:attrName>ppt_y</p:attrName>
                                        </p:attrNameLst>
                                      </p:cBhvr>
                                      <p:tavLst>
                                        <p:tav tm="0">
                                          <p:val>
                                            <p:strVal val="#ppt_y"/>
                                          </p:val>
                                        </p:tav>
                                        <p:tav tm="100000">
                                          <p:val>
                                            <p:strVal val="#ppt_y"/>
                                          </p:val>
                                        </p:tav>
                                      </p:tavLst>
                                    </p:anim>
                                    <p:anim calcmode="lin" valueType="num">
                                      <p:cBhvr>
                                        <p:cTn id="12" dur="300" fill="hold"/>
                                        <p:tgtEl>
                                          <p:spTgt spid="13"/>
                                        </p:tgtEl>
                                        <p:attrNameLst>
                                          <p:attrName>ppt_h</p:attrName>
                                        </p:attrNameLst>
                                      </p:cBhvr>
                                      <p:tavLst>
                                        <p:tav tm="0">
                                          <p:val>
                                            <p:strVal val="#ppt_h/10"/>
                                          </p:val>
                                        </p:tav>
                                        <p:tav tm="50000">
                                          <p:val>
                                            <p:strVal val="#ppt_h+.01"/>
                                          </p:val>
                                        </p:tav>
                                        <p:tav tm="100000">
                                          <p:val>
                                            <p:strVal val="#ppt_h"/>
                                          </p:val>
                                        </p:tav>
                                      </p:tavLst>
                                    </p:anim>
                                    <p:anim calcmode="lin" valueType="num">
                                      <p:cBhvr>
                                        <p:cTn id="13" dur="300" fill="hold"/>
                                        <p:tgtEl>
                                          <p:spTgt spid="13"/>
                                        </p:tgtEl>
                                        <p:attrNameLst>
                                          <p:attrName>ppt_w</p:attrName>
                                        </p:attrNameLst>
                                      </p:cBhvr>
                                      <p:tavLst>
                                        <p:tav tm="0">
                                          <p:val>
                                            <p:strVal val="#ppt_w/10"/>
                                          </p:val>
                                        </p:tav>
                                        <p:tav tm="50000">
                                          <p:val>
                                            <p:strVal val="#ppt_w+.01"/>
                                          </p:val>
                                        </p:tav>
                                        <p:tav tm="100000">
                                          <p:val>
                                            <p:strVal val="#ppt_w"/>
                                          </p:val>
                                        </p:tav>
                                      </p:tavLst>
                                    </p:anim>
                                    <p:animEffect transition="in" filter="fade">
                                      <p:cBhvr>
                                        <p:cTn id="14" dur="300" tmFilter="0,0; .5, 1; 1, 1"/>
                                        <p:tgtEl>
                                          <p:spTgt spid="13"/>
                                        </p:tgtEl>
                                      </p:cBhvr>
                                    </p:animEffect>
                                  </p:childTnLst>
                                </p:cTn>
                              </p:par>
                              <p:par>
                                <p:cTn id="15" presetID="22" presetClass="entr" presetSubtype="4"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down)">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695325" y="318442"/>
            <a:ext cx="4315960" cy="461665"/>
          </a:xfrm>
          <a:prstGeom prst="rect">
            <a:avLst/>
          </a:prstGeom>
          <a:noFill/>
        </p:spPr>
        <p:txBody>
          <a:bodyPr wrap="square" rtlCol="0">
            <a:spAutoFit/>
          </a:bodyPr>
          <a:lstStyle/>
          <a:p>
            <a:r>
              <a:rPr lang="zh-CN" altLang="en-US" sz="2400" b="1" dirty="0">
                <a:solidFill>
                  <a:schemeClr val="tx1">
                    <a:lumMod val="95000"/>
                    <a:lumOff val="5000"/>
                  </a:schemeClr>
                </a:solidFill>
                <a:latin typeface="微软雅黑" panose="020B0503020204020204" pitchFamily="34" charset="-122"/>
                <a:ea typeface="微软雅黑" panose="020B0503020204020204" pitchFamily="34" charset="-122"/>
              </a:rPr>
              <a:t>安装虚拟机的步骤</a:t>
            </a:r>
          </a:p>
        </p:txBody>
      </p:sp>
      <p:grpSp>
        <p:nvGrpSpPr>
          <p:cNvPr id="31" name="组合 30"/>
          <p:cNvGrpSpPr/>
          <p:nvPr/>
        </p:nvGrpSpPr>
        <p:grpSpPr>
          <a:xfrm>
            <a:off x="123780" y="359255"/>
            <a:ext cx="445894" cy="351309"/>
            <a:chOff x="123780" y="534395"/>
            <a:chExt cx="445894" cy="351309"/>
          </a:xfrm>
        </p:grpSpPr>
        <p:sp>
          <p:nvSpPr>
            <p:cNvPr id="32" name="等腰三角形 31"/>
            <p:cNvSpPr/>
            <p:nvPr/>
          </p:nvSpPr>
          <p:spPr>
            <a:xfrm>
              <a:off x="382996" y="534395"/>
              <a:ext cx="186678" cy="160930"/>
            </a:xfrm>
            <a:prstGeom prst="triangle">
              <a:avLst/>
            </a:prstGeom>
            <a:solidFill>
              <a:schemeClr val="accent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等腰三角形 32"/>
            <p:cNvSpPr/>
            <p:nvPr/>
          </p:nvSpPr>
          <p:spPr>
            <a:xfrm rot="1110499">
              <a:off x="203197" y="561123"/>
              <a:ext cx="309372" cy="272312"/>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等腰三角形 33"/>
            <p:cNvSpPr/>
            <p:nvPr/>
          </p:nvSpPr>
          <p:spPr>
            <a:xfrm>
              <a:off x="123780" y="809504"/>
              <a:ext cx="88392" cy="76200"/>
            </a:xfrm>
            <a:prstGeom prst="triangle">
              <a:avLst/>
            </a:prstGeom>
            <a:solidFill>
              <a:schemeClr val="accent1">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10670045" y="6308725"/>
            <a:ext cx="826630" cy="549275"/>
            <a:chOff x="9868845" y="-64101"/>
            <a:chExt cx="826630" cy="549275"/>
          </a:xfrm>
        </p:grpSpPr>
        <p:sp>
          <p:nvSpPr>
            <p:cNvPr id="2" name="矩形 1"/>
            <p:cNvSpPr/>
            <p:nvPr/>
          </p:nvSpPr>
          <p:spPr>
            <a:xfrm>
              <a:off x="9868845" y="-64101"/>
              <a:ext cx="826630" cy="54927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9989121" y="10481"/>
              <a:ext cx="586078" cy="400110"/>
            </a:xfrm>
            <a:prstGeom prst="rect">
              <a:avLst/>
            </a:prstGeom>
            <a:noFill/>
          </p:spPr>
          <p:txBody>
            <a:bodyPr wrap="square" rtlCol="0">
              <a:spAutoFit/>
            </a:bodyPr>
            <a:lstStyle/>
            <a:p>
              <a:pPr algn="ctr"/>
              <a:r>
                <a:rPr lang="en-US" altLang="zh-CN" sz="2000" b="1" dirty="0">
                  <a:solidFill>
                    <a:schemeClr val="bg1"/>
                  </a:solidFill>
                  <a:latin typeface="微软雅黑" panose="020B0503020204020204" pitchFamily="34" charset="-122"/>
                  <a:ea typeface="微软雅黑" panose="020B0503020204020204" pitchFamily="34" charset="-122"/>
                </a:rPr>
                <a:t>15</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grpSp>
      <p:sp>
        <p:nvSpPr>
          <p:cNvPr id="45" name="矩形: 圆角 44">
            <a:extLst>
              <a:ext uri="{FF2B5EF4-FFF2-40B4-BE49-F238E27FC236}">
                <a16:creationId xmlns:a16="http://schemas.microsoft.com/office/drawing/2014/main" id="{FA4564E8-4B13-40EE-8754-3086FF036BBE}"/>
              </a:ext>
            </a:extLst>
          </p:cNvPr>
          <p:cNvSpPr/>
          <p:nvPr/>
        </p:nvSpPr>
        <p:spPr>
          <a:xfrm>
            <a:off x="1399262" y="4481792"/>
            <a:ext cx="2491094" cy="492760"/>
          </a:xfrm>
          <a:prstGeom prst="roundRect">
            <a:avLst>
              <a:gd name="adj" fmla="val 7032"/>
            </a:avLst>
          </a:prstGeom>
          <a:noFill/>
          <a:ln>
            <a:gradFill>
              <a:gsLst>
                <a:gs pos="0">
                  <a:srgbClr val="007DDA"/>
                </a:gs>
                <a:gs pos="51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微软雅黑" panose="020B0503020204020204" pitchFamily="34" charset="-122"/>
                <a:ea typeface="微软雅黑" panose="020B0503020204020204" pitchFamily="34" charset="-122"/>
              </a:rPr>
              <a:t>设置网络类型</a:t>
            </a:r>
          </a:p>
        </p:txBody>
      </p:sp>
      <p:sp>
        <p:nvSpPr>
          <p:cNvPr id="46" name="矩形: 圆角 45">
            <a:extLst>
              <a:ext uri="{FF2B5EF4-FFF2-40B4-BE49-F238E27FC236}">
                <a16:creationId xmlns:a16="http://schemas.microsoft.com/office/drawing/2014/main" id="{5CA9A2F6-AA14-4851-8DB7-0607712CAA55}"/>
              </a:ext>
            </a:extLst>
          </p:cNvPr>
          <p:cNvSpPr/>
          <p:nvPr/>
        </p:nvSpPr>
        <p:spPr>
          <a:xfrm>
            <a:off x="4856871" y="4481792"/>
            <a:ext cx="2587350" cy="492760"/>
          </a:xfrm>
          <a:prstGeom prst="roundRect">
            <a:avLst>
              <a:gd name="adj" fmla="val 7032"/>
            </a:avLst>
          </a:prstGeom>
          <a:noFill/>
          <a:ln>
            <a:gradFill>
              <a:gsLst>
                <a:gs pos="0">
                  <a:srgbClr val="007DDA"/>
                </a:gs>
                <a:gs pos="51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微软雅黑" panose="020B0503020204020204" pitchFamily="34" charset="-122"/>
                <a:ea typeface="微软雅黑" panose="020B0503020204020204" pitchFamily="34" charset="-122"/>
              </a:rPr>
              <a:t>设置</a:t>
            </a:r>
            <a:r>
              <a:rPr lang="en-US" altLang="zh-CN" dirty="0">
                <a:solidFill>
                  <a:schemeClr val="tx1"/>
                </a:solidFill>
                <a:latin typeface="微软雅黑" panose="020B0503020204020204" pitchFamily="34" charset="-122"/>
                <a:ea typeface="微软雅黑" panose="020B0503020204020204" pitchFamily="34" charset="-122"/>
              </a:rPr>
              <a:t>SCSI</a:t>
            </a:r>
            <a:r>
              <a:rPr lang="zh-CN" altLang="en-US" dirty="0">
                <a:solidFill>
                  <a:schemeClr val="tx1"/>
                </a:solidFill>
                <a:latin typeface="微软雅黑" panose="020B0503020204020204" pitchFamily="34" charset="-122"/>
                <a:ea typeface="微软雅黑" panose="020B0503020204020204" pitchFamily="34" charset="-122"/>
              </a:rPr>
              <a:t>控制器的类型</a:t>
            </a:r>
          </a:p>
        </p:txBody>
      </p:sp>
      <p:sp>
        <p:nvSpPr>
          <p:cNvPr id="47" name="矩形: 圆角 46">
            <a:extLst>
              <a:ext uri="{FF2B5EF4-FFF2-40B4-BE49-F238E27FC236}">
                <a16:creationId xmlns:a16="http://schemas.microsoft.com/office/drawing/2014/main" id="{5E50DA80-8F83-40E2-AB39-2C5C028F36CA}"/>
              </a:ext>
            </a:extLst>
          </p:cNvPr>
          <p:cNvSpPr/>
          <p:nvPr/>
        </p:nvSpPr>
        <p:spPr>
          <a:xfrm>
            <a:off x="8598342" y="4478525"/>
            <a:ext cx="2115882" cy="492760"/>
          </a:xfrm>
          <a:prstGeom prst="roundRect">
            <a:avLst>
              <a:gd name="adj" fmla="val 7032"/>
            </a:avLst>
          </a:prstGeom>
          <a:noFill/>
          <a:ln>
            <a:gradFill>
              <a:gsLst>
                <a:gs pos="0">
                  <a:srgbClr val="007DDA"/>
                </a:gs>
                <a:gs pos="51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微软雅黑" panose="020B0503020204020204" pitchFamily="34" charset="-122"/>
                <a:ea typeface="微软雅黑" panose="020B0503020204020204" pitchFamily="34" charset="-122"/>
              </a:rPr>
              <a:t>设置虚拟磁盘类型</a:t>
            </a:r>
          </a:p>
        </p:txBody>
      </p:sp>
      <p:sp>
        <p:nvSpPr>
          <p:cNvPr id="11" name="箭头: 右 10">
            <a:extLst>
              <a:ext uri="{FF2B5EF4-FFF2-40B4-BE49-F238E27FC236}">
                <a16:creationId xmlns:a16="http://schemas.microsoft.com/office/drawing/2014/main" id="{FE0C5F97-E7E0-4D23-8DD8-26532D12C34B}"/>
              </a:ext>
            </a:extLst>
          </p:cNvPr>
          <p:cNvSpPr/>
          <p:nvPr/>
        </p:nvSpPr>
        <p:spPr>
          <a:xfrm>
            <a:off x="3951973" y="4563997"/>
            <a:ext cx="843280" cy="321815"/>
          </a:xfrm>
          <a:prstGeom prst="rightArrow">
            <a:avLst/>
          </a:prstGeom>
          <a:gradFill>
            <a:gsLst>
              <a:gs pos="87000">
                <a:srgbClr val="0070C0"/>
              </a:gs>
              <a:gs pos="0">
                <a:schemeClr val="accent1">
                  <a:lumMod val="30000"/>
                  <a:lumOff val="7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箭头: 右 47">
            <a:extLst>
              <a:ext uri="{FF2B5EF4-FFF2-40B4-BE49-F238E27FC236}">
                <a16:creationId xmlns:a16="http://schemas.microsoft.com/office/drawing/2014/main" id="{068876DC-9E66-4025-97ED-FCE952FB4025}"/>
              </a:ext>
            </a:extLst>
          </p:cNvPr>
          <p:cNvSpPr/>
          <p:nvPr/>
        </p:nvSpPr>
        <p:spPr>
          <a:xfrm>
            <a:off x="7599641" y="4563996"/>
            <a:ext cx="843280" cy="321815"/>
          </a:xfrm>
          <a:prstGeom prst="rightArrow">
            <a:avLst/>
          </a:prstGeom>
          <a:gradFill>
            <a:gsLst>
              <a:gs pos="87000">
                <a:srgbClr val="0070C0"/>
              </a:gs>
              <a:gs pos="0">
                <a:schemeClr val="accent1">
                  <a:lumMod val="30000"/>
                  <a:lumOff val="7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a:extLst>
              <a:ext uri="{FF2B5EF4-FFF2-40B4-BE49-F238E27FC236}">
                <a16:creationId xmlns:a16="http://schemas.microsoft.com/office/drawing/2014/main" id="{7946A5A1-9016-4E68-B15B-31FAB1C969F5}"/>
              </a:ext>
            </a:extLst>
          </p:cNvPr>
          <p:cNvSpPr txBox="1"/>
          <p:nvPr/>
        </p:nvSpPr>
        <p:spPr>
          <a:xfrm>
            <a:off x="1932165" y="5326315"/>
            <a:ext cx="8327670" cy="679801"/>
          </a:xfrm>
          <a:prstGeom prst="rect">
            <a:avLst/>
          </a:prstGeom>
          <a:noFill/>
        </p:spPr>
        <p:txBody>
          <a:bodyPr wrap="square" rtlCol="0">
            <a:spAutoFit/>
          </a:bodyPr>
          <a:lstStyle/>
          <a:p>
            <a:pPr algn="ctr">
              <a:lnSpc>
                <a:spcPct val="125000"/>
              </a:lnSpc>
            </a:pPr>
            <a:r>
              <a:rPr lang="zh-CN" altLang="en-US" sz="1600" dirty="0">
                <a:latin typeface="微软雅黑" panose="020B0503020204020204" pitchFamily="34" charset="-122"/>
                <a:ea typeface="微软雅黑" panose="020B0503020204020204" pitchFamily="34" charset="-122"/>
              </a:rPr>
              <a:t>这里我们选择工作中更常使用的</a:t>
            </a:r>
            <a:r>
              <a:rPr lang="en-US" altLang="zh-CN" sz="1600" dirty="0">
                <a:latin typeface="微软雅黑" panose="020B0503020204020204" pitchFamily="34" charset="-122"/>
                <a:ea typeface="微软雅黑" panose="020B0503020204020204" pitchFamily="34" charset="-122"/>
              </a:rPr>
              <a:t>SATA</a:t>
            </a:r>
            <a:r>
              <a:rPr lang="zh-CN" altLang="en-US" sz="1600" dirty="0">
                <a:latin typeface="微软雅黑" panose="020B0503020204020204" pitchFamily="34" charset="-122"/>
                <a:ea typeface="微软雅黑" panose="020B0503020204020204" pitchFamily="34" charset="-122"/>
              </a:rPr>
              <a:t>接口类型，如果选择了</a:t>
            </a:r>
            <a:r>
              <a:rPr lang="en-US" altLang="zh-CN" sz="1600" dirty="0">
                <a:latin typeface="微软雅黑" panose="020B0503020204020204" pitchFamily="34" charset="-122"/>
                <a:ea typeface="微软雅黑" panose="020B0503020204020204" pitchFamily="34" charset="-122"/>
              </a:rPr>
              <a:t>IDE</a:t>
            </a:r>
            <a:r>
              <a:rPr lang="zh-CN" altLang="en-US" sz="1600" dirty="0">
                <a:latin typeface="微软雅黑" panose="020B0503020204020204" pitchFamily="34" charset="-122"/>
                <a:ea typeface="微软雅黑" panose="020B0503020204020204" pitchFamily="34" charset="-122"/>
              </a:rPr>
              <a:t>与</a:t>
            </a:r>
            <a:r>
              <a:rPr lang="en-US" altLang="zh-CN" sz="1600" dirty="0" err="1">
                <a:latin typeface="微软雅黑" panose="020B0503020204020204" pitchFamily="34" charset="-122"/>
                <a:ea typeface="微软雅黑" panose="020B0503020204020204" pitchFamily="34" charset="-122"/>
              </a:rPr>
              <a:t>NVMe</a:t>
            </a:r>
            <a:r>
              <a:rPr lang="zh-CN" altLang="en-US" sz="1600" dirty="0">
                <a:latin typeface="微软雅黑" panose="020B0503020204020204" pitchFamily="34" charset="-122"/>
                <a:ea typeface="微软雅黑" panose="020B0503020204020204" pitchFamily="34" charset="-122"/>
              </a:rPr>
              <a:t>接口类型的磁盘，则在第</a:t>
            </a:r>
            <a:r>
              <a:rPr lang="en-US" altLang="zh-CN" sz="1600" dirty="0">
                <a:latin typeface="微软雅黑" panose="020B0503020204020204" pitchFamily="34" charset="-122"/>
                <a:ea typeface="微软雅黑" panose="020B0503020204020204" pitchFamily="34" charset="-122"/>
              </a:rPr>
              <a:t>6</a:t>
            </a:r>
            <a:r>
              <a:rPr lang="zh-CN" altLang="en-US" sz="1600" dirty="0">
                <a:latin typeface="微软雅黑" panose="020B0503020204020204" pitchFamily="34" charset="-122"/>
                <a:ea typeface="微软雅黑" panose="020B0503020204020204" pitchFamily="34" charset="-122"/>
              </a:rPr>
              <a:t>章的实验中磁盘名称不是</a:t>
            </a:r>
            <a:r>
              <a:rPr lang="en-US" altLang="zh-CN" sz="1600" dirty="0">
                <a:latin typeface="微软雅黑" panose="020B0503020204020204" pitchFamily="34" charset="-122"/>
                <a:ea typeface="微软雅黑" panose="020B0503020204020204" pitchFamily="34" charset="-122"/>
              </a:rPr>
              <a:t>/dev/</a:t>
            </a:r>
            <a:r>
              <a:rPr lang="en-US" altLang="zh-CN" sz="1600" dirty="0" err="1">
                <a:latin typeface="微软雅黑" panose="020B0503020204020204" pitchFamily="34" charset="-122"/>
                <a:ea typeface="微软雅黑" panose="020B0503020204020204" pitchFamily="34" charset="-122"/>
              </a:rPr>
              <a:t>sda</a:t>
            </a:r>
            <a:r>
              <a:rPr lang="zh-CN" altLang="en-US" sz="1600" dirty="0">
                <a:latin typeface="微软雅黑" panose="020B0503020204020204" pitchFamily="34" charset="-122"/>
                <a:ea typeface="微软雅黑" panose="020B0503020204020204" pitchFamily="34" charset="-122"/>
              </a:rPr>
              <a:t>，这容易让新手产生疑惑。</a:t>
            </a:r>
          </a:p>
        </p:txBody>
      </p:sp>
      <p:pic>
        <p:nvPicPr>
          <p:cNvPr id="7170" name="图片 80" descr="说明: 第1章 动手部署一台Linux操作系统第1章 动手部署一台Linux操作系统">
            <a:extLst>
              <a:ext uri="{FF2B5EF4-FFF2-40B4-BE49-F238E27FC236}">
                <a16:creationId xmlns:a16="http://schemas.microsoft.com/office/drawing/2014/main" id="{6FDD7574-DF04-4F67-8974-71BE544ED9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7732" y="1657580"/>
            <a:ext cx="2854154" cy="24724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1" name="图片 81" descr="说明: 第1章 动手部署一台Linux操作系统第1章 动手部署一台Linux操作系统">
            <a:extLst>
              <a:ext uri="{FF2B5EF4-FFF2-40B4-BE49-F238E27FC236}">
                <a16:creationId xmlns:a16="http://schemas.microsoft.com/office/drawing/2014/main" id="{C8C246EA-CD8E-4598-888C-A8AAF83FCDF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27241" y="1657580"/>
            <a:ext cx="2846610" cy="24659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2" name="图片 82" descr="说明: 第1章 动手部署一台Linux操作系统第1章 动手部署一台Linux操作系统">
            <a:extLst>
              <a:ext uri="{FF2B5EF4-FFF2-40B4-BE49-F238E27FC236}">
                <a16:creationId xmlns:a16="http://schemas.microsoft.com/office/drawing/2014/main" id="{1455944A-7204-4F18-AFBC-B64672CEFCF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29206" y="1655474"/>
            <a:ext cx="2854154" cy="24724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0339947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41" presetClass="entr" presetSubtype="0" fill="hold" grpId="0" nodeType="withEffect">
                                  <p:stCondLst>
                                    <p:cond delay="0"/>
                                  </p:stCondLst>
                                  <p:iterate type="lt">
                                    <p:tmPct val="12500"/>
                                  </p:iterate>
                                  <p:childTnLst>
                                    <p:set>
                                      <p:cBhvr>
                                        <p:cTn id="9" dur="1" fill="hold">
                                          <p:stCondLst>
                                            <p:cond delay="0"/>
                                          </p:stCondLst>
                                        </p:cTn>
                                        <p:tgtEl>
                                          <p:spTgt spid="13"/>
                                        </p:tgtEl>
                                        <p:attrNameLst>
                                          <p:attrName>style.visibility</p:attrName>
                                        </p:attrNameLst>
                                      </p:cBhvr>
                                      <p:to>
                                        <p:strVal val="visible"/>
                                      </p:to>
                                    </p:set>
                                    <p:anim calcmode="lin" valueType="num">
                                      <p:cBhvr>
                                        <p:cTn id="10" dur="300" fill="hold"/>
                                        <p:tgtEl>
                                          <p:spTgt spid="13"/>
                                        </p:tgtEl>
                                        <p:attrNameLst>
                                          <p:attrName>ppt_x</p:attrName>
                                        </p:attrNameLst>
                                      </p:cBhvr>
                                      <p:tavLst>
                                        <p:tav tm="0">
                                          <p:val>
                                            <p:strVal val="#ppt_x"/>
                                          </p:val>
                                        </p:tav>
                                        <p:tav tm="50000">
                                          <p:val>
                                            <p:strVal val="#ppt_x+.1"/>
                                          </p:val>
                                        </p:tav>
                                        <p:tav tm="100000">
                                          <p:val>
                                            <p:strVal val="#ppt_x"/>
                                          </p:val>
                                        </p:tav>
                                      </p:tavLst>
                                    </p:anim>
                                    <p:anim calcmode="lin" valueType="num">
                                      <p:cBhvr>
                                        <p:cTn id="11" dur="300" fill="hold"/>
                                        <p:tgtEl>
                                          <p:spTgt spid="13"/>
                                        </p:tgtEl>
                                        <p:attrNameLst>
                                          <p:attrName>ppt_y</p:attrName>
                                        </p:attrNameLst>
                                      </p:cBhvr>
                                      <p:tavLst>
                                        <p:tav tm="0">
                                          <p:val>
                                            <p:strVal val="#ppt_y"/>
                                          </p:val>
                                        </p:tav>
                                        <p:tav tm="100000">
                                          <p:val>
                                            <p:strVal val="#ppt_y"/>
                                          </p:val>
                                        </p:tav>
                                      </p:tavLst>
                                    </p:anim>
                                    <p:anim calcmode="lin" valueType="num">
                                      <p:cBhvr>
                                        <p:cTn id="12" dur="300" fill="hold"/>
                                        <p:tgtEl>
                                          <p:spTgt spid="13"/>
                                        </p:tgtEl>
                                        <p:attrNameLst>
                                          <p:attrName>ppt_h</p:attrName>
                                        </p:attrNameLst>
                                      </p:cBhvr>
                                      <p:tavLst>
                                        <p:tav tm="0">
                                          <p:val>
                                            <p:strVal val="#ppt_h/10"/>
                                          </p:val>
                                        </p:tav>
                                        <p:tav tm="50000">
                                          <p:val>
                                            <p:strVal val="#ppt_h+.01"/>
                                          </p:val>
                                        </p:tav>
                                        <p:tav tm="100000">
                                          <p:val>
                                            <p:strVal val="#ppt_h"/>
                                          </p:val>
                                        </p:tav>
                                      </p:tavLst>
                                    </p:anim>
                                    <p:anim calcmode="lin" valueType="num">
                                      <p:cBhvr>
                                        <p:cTn id="13" dur="300" fill="hold"/>
                                        <p:tgtEl>
                                          <p:spTgt spid="13"/>
                                        </p:tgtEl>
                                        <p:attrNameLst>
                                          <p:attrName>ppt_w</p:attrName>
                                        </p:attrNameLst>
                                      </p:cBhvr>
                                      <p:tavLst>
                                        <p:tav tm="0">
                                          <p:val>
                                            <p:strVal val="#ppt_w/10"/>
                                          </p:val>
                                        </p:tav>
                                        <p:tav tm="50000">
                                          <p:val>
                                            <p:strVal val="#ppt_w+.01"/>
                                          </p:val>
                                        </p:tav>
                                        <p:tav tm="100000">
                                          <p:val>
                                            <p:strVal val="#ppt_w"/>
                                          </p:val>
                                        </p:tav>
                                      </p:tavLst>
                                    </p:anim>
                                    <p:animEffect transition="in" filter="fade">
                                      <p:cBhvr>
                                        <p:cTn id="14" dur="300" tmFilter="0,0; .5, 1; 1, 1"/>
                                        <p:tgtEl>
                                          <p:spTgt spid="13"/>
                                        </p:tgtEl>
                                      </p:cBhvr>
                                    </p:animEffect>
                                  </p:childTnLst>
                                </p:cTn>
                              </p:par>
                              <p:par>
                                <p:cTn id="15" presetID="22" presetClass="entr" presetSubtype="4"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down)">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695325" y="318442"/>
            <a:ext cx="4315960" cy="461665"/>
          </a:xfrm>
          <a:prstGeom prst="rect">
            <a:avLst/>
          </a:prstGeom>
          <a:noFill/>
        </p:spPr>
        <p:txBody>
          <a:bodyPr wrap="square" rtlCol="0">
            <a:spAutoFit/>
          </a:bodyPr>
          <a:lstStyle/>
          <a:p>
            <a:r>
              <a:rPr lang="zh-CN" altLang="en-US" sz="2400" b="1" dirty="0">
                <a:solidFill>
                  <a:schemeClr val="tx1">
                    <a:lumMod val="95000"/>
                    <a:lumOff val="5000"/>
                  </a:schemeClr>
                </a:solidFill>
                <a:latin typeface="微软雅黑" panose="020B0503020204020204" pitchFamily="34" charset="-122"/>
                <a:ea typeface="微软雅黑" panose="020B0503020204020204" pitchFamily="34" charset="-122"/>
              </a:rPr>
              <a:t>安装虚拟机的步骤</a:t>
            </a:r>
          </a:p>
        </p:txBody>
      </p:sp>
      <p:grpSp>
        <p:nvGrpSpPr>
          <p:cNvPr id="31" name="组合 30"/>
          <p:cNvGrpSpPr/>
          <p:nvPr/>
        </p:nvGrpSpPr>
        <p:grpSpPr>
          <a:xfrm>
            <a:off x="123780" y="359255"/>
            <a:ext cx="445894" cy="351309"/>
            <a:chOff x="123780" y="534395"/>
            <a:chExt cx="445894" cy="351309"/>
          </a:xfrm>
        </p:grpSpPr>
        <p:sp>
          <p:nvSpPr>
            <p:cNvPr id="32" name="等腰三角形 31"/>
            <p:cNvSpPr/>
            <p:nvPr/>
          </p:nvSpPr>
          <p:spPr>
            <a:xfrm>
              <a:off x="382996" y="534395"/>
              <a:ext cx="186678" cy="160930"/>
            </a:xfrm>
            <a:prstGeom prst="triangle">
              <a:avLst/>
            </a:prstGeom>
            <a:solidFill>
              <a:schemeClr val="accent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等腰三角形 32"/>
            <p:cNvSpPr/>
            <p:nvPr/>
          </p:nvSpPr>
          <p:spPr>
            <a:xfrm rot="1110499">
              <a:off x="203197" y="561123"/>
              <a:ext cx="309372" cy="272312"/>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等腰三角形 33"/>
            <p:cNvSpPr/>
            <p:nvPr/>
          </p:nvSpPr>
          <p:spPr>
            <a:xfrm>
              <a:off x="123780" y="809504"/>
              <a:ext cx="88392" cy="76200"/>
            </a:xfrm>
            <a:prstGeom prst="triangle">
              <a:avLst/>
            </a:prstGeom>
            <a:solidFill>
              <a:schemeClr val="accent1">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10670045" y="6308725"/>
            <a:ext cx="826630" cy="549275"/>
            <a:chOff x="9868845" y="-64101"/>
            <a:chExt cx="826630" cy="549275"/>
          </a:xfrm>
        </p:grpSpPr>
        <p:sp>
          <p:nvSpPr>
            <p:cNvPr id="2" name="矩形 1"/>
            <p:cNvSpPr/>
            <p:nvPr/>
          </p:nvSpPr>
          <p:spPr>
            <a:xfrm>
              <a:off x="9868845" y="-64101"/>
              <a:ext cx="826630" cy="54927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9989121" y="10481"/>
              <a:ext cx="586078" cy="400110"/>
            </a:xfrm>
            <a:prstGeom prst="rect">
              <a:avLst/>
            </a:prstGeom>
            <a:noFill/>
          </p:spPr>
          <p:txBody>
            <a:bodyPr wrap="square" rtlCol="0">
              <a:spAutoFit/>
            </a:bodyPr>
            <a:lstStyle/>
            <a:p>
              <a:pPr algn="ctr"/>
              <a:r>
                <a:rPr lang="en-US" altLang="zh-CN" sz="2000" b="1" dirty="0">
                  <a:solidFill>
                    <a:schemeClr val="bg1"/>
                  </a:solidFill>
                  <a:latin typeface="微软雅黑" panose="020B0503020204020204" pitchFamily="34" charset="-122"/>
                  <a:ea typeface="微软雅黑" panose="020B0503020204020204" pitchFamily="34" charset="-122"/>
                </a:rPr>
                <a:t>16</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grpSp>
      <p:sp>
        <p:nvSpPr>
          <p:cNvPr id="45" name="矩形: 圆角 44">
            <a:extLst>
              <a:ext uri="{FF2B5EF4-FFF2-40B4-BE49-F238E27FC236}">
                <a16:creationId xmlns:a16="http://schemas.microsoft.com/office/drawing/2014/main" id="{FA4564E8-4B13-40EE-8754-3086FF036BBE}"/>
              </a:ext>
            </a:extLst>
          </p:cNvPr>
          <p:cNvSpPr/>
          <p:nvPr/>
        </p:nvSpPr>
        <p:spPr>
          <a:xfrm>
            <a:off x="1399262" y="4678642"/>
            <a:ext cx="2491094" cy="492760"/>
          </a:xfrm>
          <a:prstGeom prst="roundRect">
            <a:avLst>
              <a:gd name="adj" fmla="val 7032"/>
            </a:avLst>
          </a:prstGeom>
          <a:noFill/>
          <a:ln>
            <a:gradFill>
              <a:gsLst>
                <a:gs pos="0">
                  <a:srgbClr val="007DDA"/>
                </a:gs>
                <a:gs pos="51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微软雅黑" panose="020B0503020204020204" pitchFamily="34" charset="-122"/>
                <a:ea typeface="微软雅黑" panose="020B0503020204020204" pitchFamily="34" charset="-122"/>
              </a:rPr>
              <a:t>创建新虚拟磁盘</a:t>
            </a:r>
          </a:p>
        </p:txBody>
      </p:sp>
      <p:sp>
        <p:nvSpPr>
          <p:cNvPr id="46" name="矩形: 圆角 45">
            <a:extLst>
              <a:ext uri="{FF2B5EF4-FFF2-40B4-BE49-F238E27FC236}">
                <a16:creationId xmlns:a16="http://schemas.microsoft.com/office/drawing/2014/main" id="{5CA9A2F6-AA14-4851-8DB7-0607712CAA55}"/>
              </a:ext>
            </a:extLst>
          </p:cNvPr>
          <p:cNvSpPr/>
          <p:nvPr/>
        </p:nvSpPr>
        <p:spPr>
          <a:xfrm>
            <a:off x="4880422" y="4678642"/>
            <a:ext cx="2587350" cy="492760"/>
          </a:xfrm>
          <a:prstGeom prst="roundRect">
            <a:avLst>
              <a:gd name="adj" fmla="val 7032"/>
            </a:avLst>
          </a:prstGeom>
          <a:noFill/>
          <a:ln>
            <a:gradFill>
              <a:gsLst>
                <a:gs pos="0">
                  <a:srgbClr val="007DDA"/>
                </a:gs>
                <a:gs pos="51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微软雅黑" panose="020B0503020204020204" pitchFamily="34" charset="-122"/>
                <a:ea typeface="微软雅黑" panose="020B0503020204020204" pitchFamily="34" charset="-122"/>
              </a:rPr>
              <a:t>设置最大磁盘容量</a:t>
            </a:r>
          </a:p>
        </p:txBody>
      </p:sp>
      <p:sp>
        <p:nvSpPr>
          <p:cNvPr id="47" name="矩形: 圆角 46">
            <a:extLst>
              <a:ext uri="{FF2B5EF4-FFF2-40B4-BE49-F238E27FC236}">
                <a16:creationId xmlns:a16="http://schemas.microsoft.com/office/drawing/2014/main" id="{5E50DA80-8F83-40E2-AB39-2C5C028F36CA}"/>
              </a:ext>
            </a:extLst>
          </p:cNvPr>
          <p:cNvSpPr/>
          <p:nvPr/>
        </p:nvSpPr>
        <p:spPr>
          <a:xfrm>
            <a:off x="8645446" y="4675375"/>
            <a:ext cx="2115882" cy="492760"/>
          </a:xfrm>
          <a:prstGeom prst="roundRect">
            <a:avLst>
              <a:gd name="adj" fmla="val 7032"/>
            </a:avLst>
          </a:prstGeom>
          <a:noFill/>
          <a:ln>
            <a:gradFill>
              <a:gsLst>
                <a:gs pos="0">
                  <a:srgbClr val="007DDA"/>
                </a:gs>
                <a:gs pos="51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微软雅黑" panose="020B0503020204020204" pitchFamily="34" charset="-122"/>
                <a:ea typeface="微软雅黑" panose="020B0503020204020204" pitchFamily="34" charset="-122"/>
              </a:rPr>
              <a:t>设置磁盘文件名</a:t>
            </a:r>
          </a:p>
        </p:txBody>
      </p:sp>
      <p:sp>
        <p:nvSpPr>
          <p:cNvPr id="11" name="箭头: 右 10">
            <a:extLst>
              <a:ext uri="{FF2B5EF4-FFF2-40B4-BE49-F238E27FC236}">
                <a16:creationId xmlns:a16="http://schemas.microsoft.com/office/drawing/2014/main" id="{FE0C5F97-E7E0-4D23-8DD8-26532D12C34B}"/>
              </a:ext>
            </a:extLst>
          </p:cNvPr>
          <p:cNvSpPr/>
          <p:nvPr/>
        </p:nvSpPr>
        <p:spPr>
          <a:xfrm>
            <a:off x="3980299" y="4760847"/>
            <a:ext cx="843280" cy="321815"/>
          </a:xfrm>
          <a:prstGeom prst="rightArrow">
            <a:avLst/>
          </a:prstGeom>
          <a:gradFill>
            <a:gsLst>
              <a:gs pos="87000">
                <a:srgbClr val="0070C0"/>
              </a:gs>
              <a:gs pos="0">
                <a:schemeClr val="accent1">
                  <a:lumMod val="30000"/>
                  <a:lumOff val="7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箭头: 右 47">
            <a:extLst>
              <a:ext uri="{FF2B5EF4-FFF2-40B4-BE49-F238E27FC236}">
                <a16:creationId xmlns:a16="http://schemas.microsoft.com/office/drawing/2014/main" id="{068876DC-9E66-4025-97ED-FCE952FB4025}"/>
              </a:ext>
            </a:extLst>
          </p:cNvPr>
          <p:cNvSpPr/>
          <p:nvPr/>
        </p:nvSpPr>
        <p:spPr>
          <a:xfrm>
            <a:off x="7647884" y="4760846"/>
            <a:ext cx="843280" cy="321815"/>
          </a:xfrm>
          <a:prstGeom prst="rightArrow">
            <a:avLst/>
          </a:prstGeom>
          <a:gradFill>
            <a:gsLst>
              <a:gs pos="87000">
                <a:srgbClr val="0070C0"/>
              </a:gs>
              <a:gs pos="0">
                <a:schemeClr val="accent1">
                  <a:lumMod val="30000"/>
                  <a:lumOff val="7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194" name="图片 83" descr="说明: 第1章 动手部署一台Linux操作系统第1章 动手部署一台Linux操作系统">
            <a:extLst>
              <a:ext uri="{FF2B5EF4-FFF2-40B4-BE49-F238E27FC236}">
                <a16:creationId xmlns:a16="http://schemas.microsoft.com/office/drawing/2014/main" id="{BE00B7BA-4D6E-44EB-BCEA-1AB48D210E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9522" y="1686598"/>
            <a:ext cx="3108282" cy="2698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5" name="图片 84" descr="说明: 第1章 动手部署一台Linux操作系统第1章 动手部署一台Linux操作系统">
            <a:extLst>
              <a:ext uri="{FF2B5EF4-FFF2-40B4-BE49-F238E27FC236}">
                <a16:creationId xmlns:a16="http://schemas.microsoft.com/office/drawing/2014/main" id="{01064A0B-9C44-4D6B-9123-387FD0D3F6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18816" y="1686598"/>
            <a:ext cx="3110561" cy="2698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6" name="图片 85" descr="说明: 第1章 动手部署一台Linux操作系统第1章 动手部署一台Linux操作系统">
            <a:extLst>
              <a:ext uri="{FF2B5EF4-FFF2-40B4-BE49-F238E27FC236}">
                <a16:creationId xmlns:a16="http://schemas.microsoft.com/office/drawing/2014/main" id="{27218F45-7445-4EA7-81FE-9E1DB6EB3F1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47904" y="1686598"/>
            <a:ext cx="3108077" cy="2698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5802258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41" presetClass="entr" presetSubtype="0" fill="hold" grpId="0" nodeType="withEffect">
                                  <p:stCondLst>
                                    <p:cond delay="0"/>
                                  </p:stCondLst>
                                  <p:iterate type="lt">
                                    <p:tmPct val="12500"/>
                                  </p:iterate>
                                  <p:childTnLst>
                                    <p:set>
                                      <p:cBhvr>
                                        <p:cTn id="9" dur="1" fill="hold">
                                          <p:stCondLst>
                                            <p:cond delay="0"/>
                                          </p:stCondLst>
                                        </p:cTn>
                                        <p:tgtEl>
                                          <p:spTgt spid="13"/>
                                        </p:tgtEl>
                                        <p:attrNameLst>
                                          <p:attrName>style.visibility</p:attrName>
                                        </p:attrNameLst>
                                      </p:cBhvr>
                                      <p:to>
                                        <p:strVal val="visible"/>
                                      </p:to>
                                    </p:set>
                                    <p:anim calcmode="lin" valueType="num">
                                      <p:cBhvr>
                                        <p:cTn id="10" dur="300" fill="hold"/>
                                        <p:tgtEl>
                                          <p:spTgt spid="13"/>
                                        </p:tgtEl>
                                        <p:attrNameLst>
                                          <p:attrName>ppt_x</p:attrName>
                                        </p:attrNameLst>
                                      </p:cBhvr>
                                      <p:tavLst>
                                        <p:tav tm="0">
                                          <p:val>
                                            <p:strVal val="#ppt_x"/>
                                          </p:val>
                                        </p:tav>
                                        <p:tav tm="50000">
                                          <p:val>
                                            <p:strVal val="#ppt_x+.1"/>
                                          </p:val>
                                        </p:tav>
                                        <p:tav tm="100000">
                                          <p:val>
                                            <p:strVal val="#ppt_x"/>
                                          </p:val>
                                        </p:tav>
                                      </p:tavLst>
                                    </p:anim>
                                    <p:anim calcmode="lin" valueType="num">
                                      <p:cBhvr>
                                        <p:cTn id="11" dur="300" fill="hold"/>
                                        <p:tgtEl>
                                          <p:spTgt spid="13"/>
                                        </p:tgtEl>
                                        <p:attrNameLst>
                                          <p:attrName>ppt_y</p:attrName>
                                        </p:attrNameLst>
                                      </p:cBhvr>
                                      <p:tavLst>
                                        <p:tav tm="0">
                                          <p:val>
                                            <p:strVal val="#ppt_y"/>
                                          </p:val>
                                        </p:tav>
                                        <p:tav tm="100000">
                                          <p:val>
                                            <p:strVal val="#ppt_y"/>
                                          </p:val>
                                        </p:tav>
                                      </p:tavLst>
                                    </p:anim>
                                    <p:anim calcmode="lin" valueType="num">
                                      <p:cBhvr>
                                        <p:cTn id="12" dur="300" fill="hold"/>
                                        <p:tgtEl>
                                          <p:spTgt spid="13"/>
                                        </p:tgtEl>
                                        <p:attrNameLst>
                                          <p:attrName>ppt_h</p:attrName>
                                        </p:attrNameLst>
                                      </p:cBhvr>
                                      <p:tavLst>
                                        <p:tav tm="0">
                                          <p:val>
                                            <p:strVal val="#ppt_h/10"/>
                                          </p:val>
                                        </p:tav>
                                        <p:tav tm="50000">
                                          <p:val>
                                            <p:strVal val="#ppt_h+.01"/>
                                          </p:val>
                                        </p:tav>
                                        <p:tav tm="100000">
                                          <p:val>
                                            <p:strVal val="#ppt_h"/>
                                          </p:val>
                                        </p:tav>
                                      </p:tavLst>
                                    </p:anim>
                                    <p:anim calcmode="lin" valueType="num">
                                      <p:cBhvr>
                                        <p:cTn id="13" dur="300" fill="hold"/>
                                        <p:tgtEl>
                                          <p:spTgt spid="13"/>
                                        </p:tgtEl>
                                        <p:attrNameLst>
                                          <p:attrName>ppt_w</p:attrName>
                                        </p:attrNameLst>
                                      </p:cBhvr>
                                      <p:tavLst>
                                        <p:tav tm="0">
                                          <p:val>
                                            <p:strVal val="#ppt_w/10"/>
                                          </p:val>
                                        </p:tav>
                                        <p:tav tm="50000">
                                          <p:val>
                                            <p:strVal val="#ppt_w+.01"/>
                                          </p:val>
                                        </p:tav>
                                        <p:tav tm="100000">
                                          <p:val>
                                            <p:strVal val="#ppt_w"/>
                                          </p:val>
                                        </p:tav>
                                      </p:tavLst>
                                    </p:anim>
                                    <p:animEffect transition="in" filter="fade">
                                      <p:cBhvr>
                                        <p:cTn id="14" dur="300" tmFilter="0,0; .5, 1; 1, 1"/>
                                        <p:tgtEl>
                                          <p:spTgt spid="13"/>
                                        </p:tgtEl>
                                      </p:cBhvr>
                                    </p:animEffect>
                                  </p:childTnLst>
                                </p:cTn>
                              </p:par>
                              <p:par>
                                <p:cTn id="15" presetID="22" presetClass="entr" presetSubtype="4"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down)">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695325" y="318442"/>
            <a:ext cx="4315960" cy="461665"/>
          </a:xfrm>
          <a:prstGeom prst="rect">
            <a:avLst/>
          </a:prstGeom>
          <a:noFill/>
        </p:spPr>
        <p:txBody>
          <a:bodyPr wrap="square" rtlCol="0">
            <a:spAutoFit/>
          </a:bodyPr>
          <a:lstStyle/>
          <a:p>
            <a:r>
              <a:rPr lang="zh-CN" altLang="en-US" sz="2400" b="1" dirty="0">
                <a:solidFill>
                  <a:schemeClr val="tx1">
                    <a:lumMod val="95000"/>
                    <a:lumOff val="5000"/>
                  </a:schemeClr>
                </a:solidFill>
                <a:latin typeface="微软雅黑" panose="020B0503020204020204" pitchFamily="34" charset="-122"/>
                <a:ea typeface="微软雅黑" panose="020B0503020204020204" pitchFamily="34" charset="-122"/>
              </a:rPr>
              <a:t>安装虚拟机的步骤</a:t>
            </a:r>
          </a:p>
        </p:txBody>
      </p:sp>
      <p:grpSp>
        <p:nvGrpSpPr>
          <p:cNvPr id="31" name="组合 30"/>
          <p:cNvGrpSpPr/>
          <p:nvPr/>
        </p:nvGrpSpPr>
        <p:grpSpPr>
          <a:xfrm>
            <a:off x="123780" y="359255"/>
            <a:ext cx="445894" cy="351309"/>
            <a:chOff x="123780" y="534395"/>
            <a:chExt cx="445894" cy="351309"/>
          </a:xfrm>
        </p:grpSpPr>
        <p:sp>
          <p:nvSpPr>
            <p:cNvPr id="32" name="等腰三角形 31"/>
            <p:cNvSpPr/>
            <p:nvPr/>
          </p:nvSpPr>
          <p:spPr>
            <a:xfrm>
              <a:off x="382996" y="534395"/>
              <a:ext cx="186678" cy="160930"/>
            </a:xfrm>
            <a:prstGeom prst="triangle">
              <a:avLst/>
            </a:prstGeom>
            <a:solidFill>
              <a:schemeClr val="accent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等腰三角形 32"/>
            <p:cNvSpPr/>
            <p:nvPr/>
          </p:nvSpPr>
          <p:spPr>
            <a:xfrm rot="1110499">
              <a:off x="203197" y="561123"/>
              <a:ext cx="309372" cy="272312"/>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等腰三角形 33"/>
            <p:cNvSpPr/>
            <p:nvPr/>
          </p:nvSpPr>
          <p:spPr>
            <a:xfrm>
              <a:off x="123780" y="809504"/>
              <a:ext cx="88392" cy="76200"/>
            </a:xfrm>
            <a:prstGeom prst="triangle">
              <a:avLst/>
            </a:prstGeom>
            <a:solidFill>
              <a:schemeClr val="accent1">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10670045" y="6308725"/>
            <a:ext cx="826630" cy="549275"/>
            <a:chOff x="9868845" y="-64101"/>
            <a:chExt cx="826630" cy="549275"/>
          </a:xfrm>
        </p:grpSpPr>
        <p:sp>
          <p:nvSpPr>
            <p:cNvPr id="2" name="矩形 1"/>
            <p:cNvSpPr/>
            <p:nvPr/>
          </p:nvSpPr>
          <p:spPr>
            <a:xfrm>
              <a:off x="9868845" y="-64101"/>
              <a:ext cx="826630" cy="54927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9989121" y="10481"/>
              <a:ext cx="586078" cy="400110"/>
            </a:xfrm>
            <a:prstGeom prst="rect">
              <a:avLst/>
            </a:prstGeom>
            <a:noFill/>
          </p:spPr>
          <p:txBody>
            <a:bodyPr wrap="square" rtlCol="0">
              <a:spAutoFit/>
            </a:bodyPr>
            <a:lstStyle/>
            <a:p>
              <a:pPr algn="ctr"/>
              <a:r>
                <a:rPr lang="en-US" altLang="zh-CN" sz="2000" b="1" dirty="0">
                  <a:solidFill>
                    <a:schemeClr val="bg1"/>
                  </a:solidFill>
                  <a:latin typeface="微软雅黑" panose="020B0503020204020204" pitchFamily="34" charset="-122"/>
                  <a:ea typeface="微软雅黑" panose="020B0503020204020204" pitchFamily="34" charset="-122"/>
                </a:rPr>
                <a:t>17</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grpSp>
      <p:sp>
        <p:nvSpPr>
          <p:cNvPr id="45" name="矩形: 圆角 44">
            <a:extLst>
              <a:ext uri="{FF2B5EF4-FFF2-40B4-BE49-F238E27FC236}">
                <a16:creationId xmlns:a16="http://schemas.microsoft.com/office/drawing/2014/main" id="{FA4564E8-4B13-40EE-8754-3086FF036BBE}"/>
              </a:ext>
            </a:extLst>
          </p:cNvPr>
          <p:cNvSpPr/>
          <p:nvPr/>
        </p:nvSpPr>
        <p:spPr>
          <a:xfrm>
            <a:off x="1399261" y="4678642"/>
            <a:ext cx="2491094" cy="492760"/>
          </a:xfrm>
          <a:prstGeom prst="roundRect">
            <a:avLst>
              <a:gd name="adj" fmla="val 7032"/>
            </a:avLst>
          </a:prstGeom>
          <a:noFill/>
          <a:ln>
            <a:gradFill>
              <a:gsLst>
                <a:gs pos="0">
                  <a:srgbClr val="007DDA"/>
                </a:gs>
                <a:gs pos="51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微软雅黑" panose="020B0503020204020204" pitchFamily="34" charset="-122"/>
                <a:ea typeface="微软雅黑" panose="020B0503020204020204" pitchFamily="34" charset="-122"/>
              </a:rPr>
              <a:t>配置信息总览</a:t>
            </a:r>
          </a:p>
        </p:txBody>
      </p:sp>
      <p:sp>
        <p:nvSpPr>
          <p:cNvPr id="46" name="矩形: 圆角 45">
            <a:extLst>
              <a:ext uri="{FF2B5EF4-FFF2-40B4-BE49-F238E27FC236}">
                <a16:creationId xmlns:a16="http://schemas.microsoft.com/office/drawing/2014/main" id="{5CA9A2F6-AA14-4851-8DB7-0607712CAA55}"/>
              </a:ext>
            </a:extLst>
          </p:cNvPr>
          <p:cNvSpPr/>
          <p:nvPr/>
        </p:nvSpPr>
        <p:spPr>
          <a:xfrm>
            <a:off x="5015802" y="4543274"/>
            <a:ext cx="2587350" cy="756958"/>
          </a:xfrm>
          <a:prstGeom prst="roundRect">
            <a:avLst>
              <a:gd name="adj" fmla="val 7032"/>
            </a:avLst>
          </a:prstGeom>
          <a:noFill/>
          <a:ln>
            <a:gradFill>
              <a:gsLst>
                <a:gs pos="0">
                  <a:srgbClr val="007DDA"/>
                </a:gs>
                <a:gs pos="51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r>
              <a:rPr lang="zh-CN" altLang="en-US" dirty="0">
                <a:solidFill>
                  <a:schemeClr val="tx1"/>
                </a:solidFill>
                <a:latin typeface="微软雅黑" panose="020B0503020204020204" pitchFamily="34" charset="-122"/>
                <a:ea typeface="微软雅黑" panose="020B0503020204020204" pitchFamily="34" charset="-122"/>
              </a:rPr>
              <a:t>选中</a:t>
            </a:r>
            <a:r>
              <a:rPr lang="en-US" altLang="zh-CN" dirty="0">
                <a:solidFill>
                  <a:schemeClr val="tx1"/>
                </a:solidFill>
                <a:latin typeface="微软雅黑" panose="020B0503020204020204" pitchFamily="34" charset="-122"/>
                <a:ea typeface="微软雅黑" panose="020B0503020204020204" pitchFamily="34" charset="-122"/>
              </a:rPr>
              <a:t>RHEL 8</a:t>
            </a:r>
            <a:r>
              <a:rPr lang="zh-CN" altLang="en-US" dirty="0">
                <a:solidFill>
                  <a:schemeClr val="tx1"/>
                </a:solidFill>
                <a:latin typeface="微软雅黑" panose="020B0503020204020204" pitchFamily="34" charset="-122"/>
                <a:ea typeface="微软雅黑" panose="020B0503020204020204" pitchFamily="34" charset="-122"/>
              </a:rPr>
              <a:t>系统映像文件路径</a:t>
            </a:r>
          </a:p>
        </p:txBody>
      </p:sp>
      <p:sp>
        <p:nvSpPr>
          <p:cNvPr id="47" name="矩形: 圆角 46">
            <a:extLst>
              <a:ext uri="{FF2B5EF4-FFF2-40B4-BE49-F238E27FC236}">
                <a16:creationId xmlns:a16="http://schemas.microsoft.com/office/drawing/2014/main" id="{5E50DA80-8F83-40E2-AB39-2C5C028F36CA}"/>
              </a:ext>
            </a:extLst>
          </p:cNvPr>
          <p:cNvSpPr/>
          <p:nvPr/>
        </p:nvSpPr>
        <p:spPr>
          <a:xfrm>
            <a:off x="8531736" y="4675375"/>
            <a:ext cx="2587350" cy="492760"/>
          </a:xfrm>
          <a:prstGeom prst="roundRect">
            <a:avLst>
              <a:gd name="adj" fmla="val 7032"/>
            </a:avLst>
          </a:prstGeom>
          <a:noFill/>
          <a:ln>
            <a:gradFill>
              <a:gsLst>
                <a:gs pos="0">
                  <a:srgbClr val="007DDA"/>
                </a:gs>
                <a:gs pos="51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微软雅黑" panose="020B0503020204020204" pitchFamily="34" charset="-122"/>
                <a:ea typeface="微软雅黑" panose="020B0503020204020204" pitchFamily="34" charset="-122"/>
              </a:rPr>
              <a:t>最终的虚拟机配置情况</a:t>
            </a:r>
          </a:p>
        </p:txBody>
      </p:sp>
      <p:sp>
        <p:nvSpPr>
          <p:cNvPr id="11" name="箭头: 右 10">
            <a:extLst>
              <a:ext uri="{FF2B5EF4-FFF2-40B4-BE49-F238E27FC236}">
                <a16:creationId xmlns:a16="http://schemas.microsoft.com/office/drawing/2014/main" id="{FE0C5F97-E7E0-4D23-8DD8-26532D12C34B}"/>
              </a:ext>
            </a:extLst>
          </p:cNvPr>
          <p:cNvSpPr/>
          <p:nvPr/>
        </p:nvSpPr>
        <p:spPr>
          <a:xfrm>
            <a:off x="4031439" y="4760847"/>
            <a:ext cx="843280" cy="321815"/>
          </a:xfrm>
          <a:prstGeom prst="rightArrow">
            <a:avLst/>
          </a:prstGeom>
          <a:gradFill>
            <a:gsLst>
              <a:gs pos="87000">
                <a:srgbClr val="0070C0"/>
              </a:gs>
              <a:gs pos="0">
                <a:schemeClr val="accent1">
                  <a:lumMod val="30000"/>
                  <a:lumOff val="7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箭头: 右 47">
            <a:extLst>
              <a:ext uri="{FF2B5EF4-FFF2-40B4-BE49-F238E27FC236}">
                <a16:creationId xmlns:a16="http://schemas.microsoft.com/office/drawing/2014/main" id="{068876DC-9E66-4025-97ED-FCE952FB4025}"/>
              </a:ext>
            </a:extLst>
          </p:cNvPr>
          <p:cNvSpPr/>
          <p:nvPr/>
        </p:nvSpPr>
        <p:spPr>
          <a:xfrm>
            <a:off x="7645804" y="4760846"/>
            <a:ext cx="843280" cy="321815"/>
          </a:xfrm>
          <a:prstGeom prst="rightArrow">
            <a:avLst/>
          </a:prstGeom>
          <a:gradFill>
            <a:gsLst>
              <a:gs pos="87000">
                <a:srgbClr val="0070C0"/>
              </a:gs>
              <a:gs pos="0">
                <a:schemeClr val="accent1">
                  <a:lumMod val="30000"/>
                  <a:lumOff val="7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a:extLst>
              <a:ext uri="{FF2B5EF4-FFF2-40B4-BE49-F238E27FC236}">
                <a16:creationId xmlns:a16="http://schemas.microsoft.com/office/drawing/2014/main" id="{87CE713E-280D-4776-B770-DC2B8AB7B5F3}"/>
              </a:ext>
            </a:extLst>
          </p:cNvPr>
          <p:cNvSpPr txBox="1"/>
          <p:nvPr/>
        </p:nvSpPr>
        <p:spPr>
          <a:xfrm>
            <a:off x="1932165" y="5466450"/>
            <a:ext cx="8327670" cy="679801"/>
          </a:xfrm>
          <a:prstGeom prst="rect">
            <a:avLst/>
          </a:prstGeom>
          <a:noFill/>
        </p:spPr>
        <p:txBody>
          <a:bodyPr wrap="square" rtlCol="0">
            <a:spAutoFit/>
          </a:bodyPr>
          <a:lstStyle/>
          <a:p>
            <a:pPr algn="ctr">
              <a:lnSpc>
                <a:spcPct val="125000"/>
              </a:lnSpc>
            </a:pPr>
            <a:r>
              <a:rPr lang="zh-CN" altLang="en-US" sz="1600" dirty="0">
                <a:latin typeface="微软雅黑" panose="020B0503020204020204" pitchFamily="34" charset="-122"/>
                <a:ea typeface="微软雅黑" panose="020B0503020204020204" pitchFamily="34" charset="-122"/>
              </a:rPr>
              <a:t>当虚拟机的硬件信息在基本设置妥当后，</a:t>
            </a:r>
            <a:r>
              <a:rPr lang="en-US" altLang="zh-CN" sz="1600" dirty="0">
                <a:latin typeface="微软雅黑" panose="020B0503020204020204" pitchFamily="34" charset="-122"/>
                <a:ea typeface="微软雅黑" panose="020B0503020204020204" pitchFamily="34" charset="-122"/>
              </a:rPr>
              <a:t>VM</a:t>
            </a:r>
            <a:r>
              <a:rPr lang="zh-CN" altLang="en-US" sz="1600" dirty="0">
                <a:latin typeface="微软雅黑" panose="020B0503020204020204" pitchFamily="34" charset="-122"/>
                <a:ea typeface="微软雅黑" panose="020B0503020204020204" pitchFamily="34" charset="-122"/>
              </a:rPr>
              <a:t>安装向导程序会向让我们进行确认。由于还有几处信息需要修改，所以这里单击“自定义硬件”按钮，如图</a:t>
            </a:r>
            <a:r>
              <a:rPr lang="en-US" altLang="zh-CN" sz="1600" dirty="0">
                <a:latin typeface="微软雅黑" panose="020B0503020204020204" pitchFamily="34" charset="-122"/>
                <a:ea typeface="微软雅黑" panose="020B0503020204020204" pitchFamily="34" charset="-122"/>
              </a:rPr>
              <a:t>1</a:t>
            </a:r>
            <a:r>
              <a:rPr lang="zh-CN" altLang="en-US" sz="1600" dirty="0">
                <a:latin typeface="微软雅黑" panose="020B0503020204020204" pitchFamily="34" charset="-122"/>
                <a:ea typeface="微软雅黑" panose="020B0503020204020204" pitchFamily="34" charset="-122"/>
              </a:rPr>
              <a:t>。</a:t>
            </a:r>
          </a:p>
        </p:txBody>
      </p:sp>
      <p:pic>
        <p:nvPicPr>
          <p:cNvPr id="9218" name="图片 86" descr="说明: 第1章 动手部署一台Linux操作系统第1章 动手部署一台Linux操作系统">
            <a:extLst>
              <a:ext uri="{FF2B5EF4-FFF2-40B4-BE49-F238E27FC236}">
                <a16:creationId xmlns:a16="http://schemas.microsoft.com/office/drawing/2014/main" id="{0438FD7F-274A-48BE-B496-AC548E98D13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5087" y="1257561"/>
            <a:ext cx="3399443" cy="2944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19" name="图片 87" descr="说明: 第1章 动手部署一台Linux操作系统第1章 动手部署一台Linux操作系统">
            <a:extLst>
              <a:ext uri="{FF2B5EF4-FFF2-40B4-BE49-F238E27FC236}">
                <a16:creationId xmlns:a16="http://schemas.microsoft.com/office/drawing/2014/main" id="{EB17408F-91BC-4E77-878C-C797D64CF7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58490" y="1259886"/>
            <a:ext cx="3101975" cy="2944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20" name="图片 88" descr="说明: 第1章 动手部署一台Linux操作系统第1章 动手部署一台Linux操作系统">
            <a:extLst>
              <a:ext uri="{FF2B5EF4-FFF2-40B4-BE49-F238E27FC236}">
                <a16:creationId xmlns:a16="http://schemas.microsoft.com/office/drawing/2014/main" id="{E7F0067C-C19E-44D7-B32B-363B68959F6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74424" y="1257561"/>
            <a:ext cx="3101975" cy="2942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1111216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41" presetClass="entr" presetSubtype="0" fill="hold" grpId="0" nodeType="withEffect">
                                  <p:stCondLst>
                                    <p:cond delay="0"/>
                                  </p:stCondLst>
                                  <p:iterate type="lt">
                                    <p:tmPct val="12500"/>
                                  </p:iterate>
                                  <p:childTnLst>
                                    <p:set>
                                      <p:cBhvr>
                                        <p:cTn id="9" dur="1" fill="hold">
                                          <p:stCondLst>
                                            <p:cond delay="0"/>
                                          </p:stCondLst>
                                        </p:cTn>
                                        <p:tgtEl>
                                          <p:spTgt spid="13"/>
                                        </p:tgtEl>
                                        <p:attrNameLst>
                                          <p:attrName>style.visibility</p:attrName>
                                        </p:attrNameLst>
                                      </p:cBhvr>
                                      <p:to>
                                        <p:strVal val="visible"/>
                                      </p:to>
                                    </p:set>
                                    <p:anim calcmode="lin" valueType="num">
                                      <p:cBhvr>
                                        <p:cTn id="10" dur="300" fill="hold"/>
                                        <p:tgtEl>
                                          <p:spTgt spid="13"/>
                                        </p:tgtEl>
                                        <p:attrNameLst>
                                          <p:attrName>ppt_x</p:attrName>
                                        </p:attrNameLst>
                                      </p:cBhvr>
                                      <p:tavLst>
                                        <p:tav tm="0">
                                          <p:val>
                                            <p:strVal val="#ppt_x"/>
                                          </p:val>
                                        </p:tav>
                                        <p:tav tm="50000">
                                          <p:val>
                                            <p:strVal val="#ppt_x+.1"/>
                                          </p:val>
                                        </p:tav>
                                        <p:tav tm="100000">
                                          <p:val>
                                            <p:strVal val="#ppt_x"/>
                                          </p:val>
                                        </p:tav>
                                      </p:tavLst>
                                    </p:anim>
                                    <p:anim calcmode="lin" valueType="num">
                                      <p:cBhvr>
                                        <p:cTn id="11" dur="300" fill="hold"/>
                                        <p:tgtEl>
                                          <p:spTgt spid="13"/>
                                        </p:tgtEl>
                                        <p:attrNameLst>
                                          <p:attrName>ppt_y</p:attrName>
                                        </p:attrNameLst>
                                      </p:cBhvr>
                                      <p:tavLst>
                                        <p:tav tm="0">
                                          <p:val>
                                            <p:strVal val="#ppt_y"/>
                                          </p:val>
                                        </p:tav>
                                        <p:tav tm="100000">
                                          <p:val>
                                            <p:strVal val="#ppt_y"/>
                                          </p:val>
                                        </p:tav>
                                      </p:tavLst>
                                    </p:anim>
                                    <p:anim calcmode="lin" valueType="num">
                                      <p:cBhvr>
                                        <p:cTn id="12" dur="300" fill="hold"/>
                                        <p:tgtEl>
                                          <p:spTgt spid="13"/>
                                        </p:tgtEl>
                                        <p:attrNameLst>
                                          <p:attrName>ppt_h</p:attrName>
                                        </p:attrNameLst>
                                      </p:cBhvr>
                                      <p:tavLst>
                                        <p:tav tm="0">
                                          <p:val>
                                            <p:strVal val="#ppt_h/10"/>
                                          </p:val>
                                        </p:tav>
                                        <p:tav tm="50000">
                                          <p:val>
                                            <p:strVal val="#ppt_h+.01"/>
                                          </p:val>
                                        </p:tav>
                                        <p:tav tm="100000">
                                          <p:val>
                                            <p:strVal val="#ppt_h"/>
                                          </p:val>
                                        </p:tav>
                                      </p:tavLst>
                                    </p:anim>
                                    <p:anim calcmode="lin" valueType="num">
                                      <p:cBhvr>
                                        <p:cTn id="13" dur="300" fill="hold"/>
                                        <p:tgtEl>
                                          <p:spTgt spid="13"/>
                                        </p:tgtEl>
                                        <p:attrNameLst>
                                          <p:attrName>ppt_w</p:attrName>
                                        </p:attrNameLst>
                                      </p:cBhvr>
                                      <p:tavLst>
                                        <p:tav tm="0">
                                          <p:val>
                                            <p:strVal val="#ppt_w/10"/>
                                          </p:val>
                                        </p:tav>
                                        <p:tav tm="50000">
                                          <p:val>
                                            <p:strVal val="#ppt_w+.01"/>
                                          </p:val>
                                        </p:tav>
                                        <p:tav tm="100000">
                                          <p:val>
                                            <p:strVal val="#ppt_w"/>
                                          </p:val>
                                        </p:tav>
                                      </p:tavLst>
                                    </p:anim>
                                    <p:animEffect transition="in" filter="fade">
                                      <p:cBhvr>
                                        <p:cTn id="14" dur="300" tmFilter="0,0; .5, 1; 1, 1"/>
                                        <p:tgtEl>
                                          <p:spTgt spid="13"/>
                                        </p:tgtEl>
                                      </p:cBhvr>
                                    </p:animEffect>
                                  </p:childTnLst>
                                </p:cTn>
                              </p:par>
                              <p:par>
                                <p:cTn id="15" presetID="22" presetClass="entr" presetSubtype="4"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down)">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菱形 1"/>
          <p:cNvSpPr/>
          <p:nvPr/>
        </p:nvSpPr>
        <p:spPr>
          <a:xfrm>
            <a:off x="4296000" y="876300"/>
            <a:ext cx="3600000" cy="3600000"/>
          </a:xfrm>
          <a:prstGeom prst="diamond">
            <a:avLst/>
          </a:prstGeom>
          <a:noFill/>
          <a:ln w="1270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文本框 5"/>
          <p:cNvSpPr txBox="1"/>
          <p:nvPr/>
        </p:nvSpPr>
        <p:spPr>
          <a:xfrm>
            <a:off x="3371850" y="4978520"/>
            <a:ext cx="5448300" cy="646331"/>
          </a:xfrm>
          <a:prstGeom prst="rect">
            <a:avLst/>
          </a:prstGeom>
          <a:noFill/>
        </p:spPr>
        <p:txBody>
          <a:bodyPr wrap="square" rtlCol="0">
            <a:spAutoFit/>
          </a:bodyPr>
          <a:lstStyle/>
          <a:p>
            <a:pPr algn="ctr"/>
            <a:r>
              <a:rPr lang="zh-CN" altLang="en-US" sz="3600" b="1" dirty="0">
                <a:solidFill>
                  <a:schemeClr val="accent1"/>
                </a:solidFill>
                <a:latin typeface="微软雅黑" panose="020B0503020204020204" pitchFamily="34" charset="-122"/>
                <a:ea typeface="微软雅黑" panose="020B0503020204020204" pitchFamily="34" charset="-122"/>
              </a:rPr>
              <a:t>安装您的</a:t>
            </a:r>
            <a:r>
              <a:rPr lang="en-US" altLang="zh-CN" sz="3600" b="1" dirty="0">
                <a:solidFill>
                  <a:schemeClr val="accent1"/>
                </a:solidFill>
                <a:latin typeface="微软雅黑" panose="020B0503020204020204" pitchFamily="34" charset="-122"/>
                <a:ea typeface="微软雅黑" panose="020B0503020204020204" pitchFamily="34" charset="-122"/>
              </a:rPr>
              <a:t>Linux</a:t>
            </a:r>
            <a:r>
              <a:rPr lang="zh-CN" altLang="en-US" sz="3600" b="1" dirty="0">
                <a:solidFill>
                  <a:schemeClr val="accent1"/>
                </a:solidFill>
                <a:latin typeface="微软雅黑" panose="020B0503020204020204" pitchFamily="34" charset="-122"/>
                <a:ea typeface="微软雅黑" panose="020B0503020204020204" pitchFamily="34" charset="-122"/>
              </a:rPr>
              <a:t>系统</a:t>
            </a:r>
          </a:p>
        </p:txBody>
      </p:sp>
      <p:sp>
        <p:nvSpPr>
          <p:cNvPr id="9" name="文本框 8"/>
          <p:cNvSpPr txBox="1"/>
          <p:nvPr/>
        </p:nvSpPr>
        <p:spPr>
          <a:xfrm>
            <a:off x="2240797" y="5581590"/>
            <a:ext cx="7710406" cy="400110"/>
          </a:xfrm>
          <a:prstGeom prst="rect">
            <a:avLst/>
          </a:prstGeom>
          <a:noFill/>
        </p:spPr>
        <p:txBody>
          <a:bodyPr wrap="square" rtlCol="0">
            <a:spAutoFit/>
          </a:bodyPr>
          <a:lstStyle/>
          <a:p>
            <a:pPr algn="ctr"/>
            <a:r>
              <a:rPr lang="en-US" altLang="zh-CN" sz="2000" dirty="0">
                <a:solidFill>
                  <a:schemeClr val="accent1"/>
                </a:solidFill>
                <a:latin typeface="微软雅黑" panose="020B0503020204020204" pitchFamily="34" charset="-122"/>
                <a:ea typeface="微软雅黑" panose="020B0503020204020204" pitchFamily="34" charset="-122"/>
              </a:rPr>
              <a:t>Install your Linux system</a:t>
            </a:r>
          </a:p>
        </p:txBody>
      </p:sp>
      <p:sp>
        <p:nvSpPr>
          <p:cNvPr id="10" name="文本框 9"/>
          <p:cNvSpPr txBox="1"/>
          <p:nvPr/>
        </p:nvSpPr>
        <p:spPr>
          <a:xfrm>
            <a:off x="4210051" y="1891470"/>
            <a:ext cx="3771898" cy="1569660"/>
          </a:xfrm>
          <a:prstGeom prst="rect">
            <a:avLst/>
          </a:prstGeom>
          <a:noFill/>
        </p:spPr>
        <p:txBody>
          <a:bodyPr wrap="square" rtlCol="0">
            <a:spAutoFit/>
          </a:bodyPr>
          <a:lstStyle/>
          <a:p>
            <a:pPr algn="ctr"/>
            <a:r>
              <a:rPr lang="en-US" altLang="zh-CN" sz="4800" b="1" dirty="0">
                <a:solidFill>
                  <a:schemeClr val="accent1"/>
                </a:solidFill>
                <a:latin typeface="Times New Roman" panose="02020603050405020304" pitchFamily="18" charset="0"/>
                <a:ea typeface="微软雅黑" panose="020B0503020204020204" pitchFamily="34" charset="-122"/>
                <a:cs typeface="Times New Roman" panose="02020603050405020304" pitchFamily="18" charset="0"/>
              </a:rPr>
              <a:t>PART</a:t>
            </a:r>
          </a:p>
          <a:p>
            <a:pPr algn="ctr"/>
            <a:r>
              <a:rPr lang="en-US" altLang="zh-CN" sz="4800" b="1" dirty="0">
                <a:solidFill>
                  <a:schemeClr val="accent1"/>
                </a:solidFill>
                <a:latin typeface="Times New Roman" panose="02020603050405020304" pitchFamily="18" charset="0"/>
                <a:ea typeface="微软雅黑" panose="020B0503020204020204" pitchFamily="34" charset="-122"/>
                <a:cs typeface="Times New Roman" panose="02020603050405020304" pitchFamily="18" charset="0"/>
              </a:rPr>
              <a:t>THREE</a:t>
            </a:r>
            <a:endParaRPr lang="zh-CN" altLang="en-US" sz="4800" b="1" dirty="0">
              <a:solidFill>
                <a:schemeClr val="accent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 name="直角三角形 3"/>
          <p:cNvSpPr>
            <a:spLocks noChangeAspect="1"/>
          </p:cNvSpPr>
          <p:nvPr/>
        </p:nvSpPr>
        <p:spPr>
          <a:xfrm>
            <a:off x="4210051" y="2786002"/>
            <a:ext cx="1800000" cy="1800000"/>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911608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400"/>
                                        <p:tgtEl>
                                          <p:spTgt spid="4"/>
                                        </p:tgtEl>
                                      </p:cBhvr>
                                    </p:animEffect>
                                  </p:childTnLst>
                                </p:cTn>
                              </p:par>
                              <p:par>
                                <p:cTn id="8" presetID="41" presetClass="entr" presetSubtype="0" fill="hold" grpId="0" nodeType="withEffect">
                                  <p:stCondLst>
                                    <p:cond delay="250"/>
                                  </p:stCondLst>
                                  <p:iterate type="lt">
                                    <p:tmPct val="14286"/>
                                  </p:iterate>
                                  <p:childTnLst>
                                    <p:set>
                                      <p:cBhvr>
                                        <p:cTn id="9" dur="1" fill="hold">
                                          <p:stCondLst>
                                            <p:cond delay="0"/>
                                          </p:stCondLst>
                                        </p:cTn>
                                        <p:tgtEl>
                                          <p:spTgt spid="10"/>
                                        </p:tgtEl>
                                        <p:attrNameLst>
                                          <p:attrName>style.visibility</p:attrName>
                                        </p:attrNameLst>
                                      </p:cBhvr>
                                      <p:to>
                                        <p:strVal val="visible"/>
                                      </p:to>
                                    </p:set>
                                    <p:anim calcmode="lin" valueType="num">
                                      <p:cBhvr>
                                        <p:cTn id="10" dur="500" fill="hold"/>
                                        <p:tgtEl>
                                          <p:spTgt spid="10"/>
                                        </p:tgtEl>
                                        <p:attrNameLst>
                                          <p:attrName>ppt_x</p:attrName>
                                        </p:attrNameLst>
                                      </p:cBhvr>
                                      <p:tavLst>
                                        <p:tav tm="0">
                                          <p:val>
                                            <p:strVal val="#ppt_x"/>
                                          </p:val>
                                        </p:tav>
                                        <p:tav tm="50000">
                                          <p:val>
                                            <p:strVal val="#ppt_x+.1"/>
                                          </p:val>
                                        </p:tav>
                                        <p:tav tm="100000">
                                          <p:val>
                                            <p:strVal val="#ppt_x"/>
                                          </p:val>
                                        </p:tav>
                                      </p:tavLst>
                                    </p:anim>
                                    <p:anim calcmode="lin" valueType="num">
                                      <p:cBhvr>
                                        <p:cTn id="11" dur="500" fill="hold"/>
                                        <p:tgtEl>
                                          <p:spTgt spid="10"/>
                                        </p:tgtEl>
                                        <p:attrNameLst>
                                          <p:attrName>ppt_y</p:attrName>
                                        </p:attrNameLst>
                                      </p:cBhvr>
                                      <p:tavLst>
                                        <p:tav tm="0">
                                          <p:val>
                                            <p:strVal val="#ppt_y"/>
                                          </p:val>
                                        </p:tav>
                                        <p:tav tm="100000">
                                          <p:val>
                                            <p:strVal val="#ppt_y"/>
                                          </p:val>
                                        </p:tav>
                                      </p:tavLst>
                                    </p:anim>
                                    <p:anim calcmode="lin" valueType="num">
                                      <p:cBhvr>
                                        <p:cTn id="12" dur="500" fill="hold"/>
                                        <p:tgtEl>
                                          <p:spTgt spid="10"/>
                                        </p:tgtEl>
                                        <p:attrNameLst>
                                          <p:attrName>ppt_h</p:attrName>
                                        </p:attrNameLst>
                                      </p:cBhvr>
                                      <p:tavLst>
                                        <p:tav tm="0">
                                          <p:val>
                                            <p:strVal val="#ppt_h/10"/>
                                          </p:val>
                                        </p:tav>
                                        <p:tav tm="50000">
                                          <p:val>
                                            <p:strVal val="#ppt_h+.01"/>
                                          </p:val>
                                        </p:tav>
                                        <p:tav tm="100000">
                                          <p:val>
                                            <p:strVal val="#ppt_h"/>
                                          </p:val>
                                        </p:tav>
                                      </p:tavLst>
                                    </p:anim>
                                    <p:anim calcmode="lin" valueType="num">
                                      <p:cBhvr>
                                        <p:cTn id="13" dur="500" fill="hold"/>
                                        <p:tgtEl>
                                          <p:spTgt spid="10"/>
                                        </p:tgtEl>
                                        <p:attrNameLst>
                                          <p:attrName>ppt_w</p:attrName>
                                        </p:attrNameLst>
                                      </p:cBhvr>
                                      <p:tavLst>
                                        <p:tav tm="0">
                                          <p:val>
                                            <p:strVal val="#ppt_w/10"/>
                                          </p:val>
                                        </p:tav>
                                        <p:tav tm="50000">
                                          <p:val>
                                            <p:strVal val="#ppt_w+.01"/>
                                          </p:val>
                                        </p:tav>
                                        <p:tav tm="100000">
                                          <p:val>
                                            <p:strVal val="#ppt_w"/>
                                          </p:val>
                                        </p:tav>
                                      </p:tavLst>
                                    </p:anim>
                                    <p:animEffect transition="in" filter="fade">
                                      <p:cBhvr>
                                        <p:cTn id="14" dur="500" tmFilter="0,0; .5, 1; 1, 1"/>
                                        <p:tgtEl>
                                          <p:spTgt spid="10"/>
                                        </p:tgtEl>
                                      </p:cBhvr>
                                    </p:animEffect>
                                  </p:childTnLst>
                                </p:cTn>
                              </p:par>
                              <p:par>
                                <p:cTn id="15" presetID="10" presetClass="entr" presetSubtype="0" fill="hold" grpId="0" nodeType="withEffect">
                                  <p:stCondLst>
                                    <p:cond delay="50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700"/>
                                        <p:tgtEl>
                                          <p:spTgt spid="6"/>
                                        </p:tgtEl>
                                      </p:cBhvr>
                                    </p:animEffect>
                                  </p:childTnLst>
                                </p:cTn>
                              </p:par>
                              <p:par>
                                <p:cTn id="18" presetID="10" presetClass="entr" presetSubtype="0" fill="hold" grpId="0" nodeType="withEffect">
                                  <p:stCondLst>
                                    <p:cond delay="50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7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0" grpId="0"/>
      <p:bldP spid="4"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695325" y="318442"/>
            <a:ext cx="4315960" cy="461665"/>
          </a:xfrm>
          <a:prstGeom prst="rect">
            <a:avLst/>
          </a:prstGeom>
          <a:noFill/>
        </p:spPr>
        <p:txBody>
          <a:bodyPr wrap="square" rtlCol="0">
            <a:spAutoFit/>
          </a:bodyPr>
          <a:lstStyle/>
          <a:p>
            <a:r>
              <a:rPr lang="zh-CN" altLang="en-US" sz="2400" b="1" dirty="0">
                <a:solidFill>
                  <a:schemeClr val="tx1">
                    <a:lumMod val="95000"/>
                    <a:lumOff val="5000"/>
                  </a:schemeClr>
                </a:solidFill>
                <a:latin typeface="微软雅黑" panose="020B0503020204020204" pitchFamily="34" charset="-122"/>
                <a:ea typeface="微软雅黑" panose="020B0503020204020204" pitchFamily="34" charset="-122"/>
              </a:rPr>
              <a:t>安装</a:t>
            </a:r>
            <a:r>
              <a:rPr lang="en-US" altLang="zh-CN" sz="2400" b="1" dirty="0">
                <a:solidFill>
                  <a:schemeClr val="tx1">
                    <a:lumMod val="95000"/>
                    <a:lumOff val="5000"/>
                  </a:schemeClr>
                </a:solidFill>
                <a:latin typeface="微软雅黑" panose="020B0503020204020204" pitchFamily="34" charset="-122"/>
                <a:ea typeface="微软雅黑" panose="020B0503020204020204" pitchFamily="34" charset="-122"/>
              </a:rPr>
              <a:t>Linux</a:t>
            </a:r>
            <a:r>
              <a:rPr lang="zh-CN" altLang="en-US" sz="2400" b="1" dirty="0">
                <a:solidFill>
                  <a:schemeClr val="tx1">
                    <a:lumMod val="95000"/>
                    <a:lumOff val="5000"/>
                  </a:schemeClr>
                </a:solidFill>
                <a:latin typeface="微软雅黑" panose="020B0503020204020204" pitchFamily="34" charset="-122"/>
                <a:ea typeface="微软雅黑" panose="020B0503020204020204" pitchFamily="34" charset="-122"/>
              </a:rPr>
              <a:t>系统</a:t>
            </a:r>
          </a:p>
        </p:txBody>
      </p:sp>
      <p:grpSp>
        <p:nvGrpSpPr>
          <p:cNvPr id="31" name="组合 30"/>
          <p:cNvGrpSpPr/>
          <p:nvPr/>
        </p:nvGrpSpPr>
        <p:grpSpPr>
          <a:xfrm>
            <a:off x="123780" y="359255"/>
            <a:ext cx="445894" cy="351309"/>
            <a:chOff x="123780" y="534395"/>
            <a:chExt cx="445894" cy="351309"/>
          </a:xfrm>
        </p:grpSpPr>
        <p:sp>
          <p:nvSpPr>
            <p:cNvPr id="32" name="等腰三角形 31"/>
            <p:cNvSpPr/>
            <p:nvPr/>
          </p:nvSpPr>
          <p:spPr>
            <a:xfrm>
              <a:off x="382996" y="534395"/>
              <a:ext cx="186678" cy="160930"/>
            </a:xfrm>
            <a:prstGeom prst="triangle">
              <a:avLst/>
            </a:prstGeom>
            <a:solidFill>
              <a:schemeClr val="accent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等腰三角形 32"/>
            <p:cNvSpPr/>
            <p:nvPr/>
          </p:nvSpPr>
          <p:spPr>
            <a:xfrm rot="1110499">
              <a:off x="203197" y="561123"/>
              <a:ext cx="309372" cy="272312"/>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等腰三角形 33"/>
            <p:cNvSpPr/>
            <p:nvPr/>
          </p:nvSpPr>
          <p:spPr>
            <a:xfrm>
              <a:off x="123780" y="809504"/>
              <a:ext cx="88392" cy="76200"/>
            </a:xfrm>
            <a:prstGeom prst="triangle">
              <a:avLst/>
            </a:prstGeom>
            <a:solidFill>
              <a:schemeClr val="accent1">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10670045" y="6308725"/>
            <a:ext cx="826630" cy="549275"/>
            <a:chOff x="9868845" y="-64101"/>
            <a:chExt cx="826630" cy="549275"/>
          </a:xfrm>
        </p:grpSpPr>
        <p:sp>
          <p:nvSpPr>
            <p:cNvPr id="2" name="矩形 1"/>
            <p:cNvSpPr/>
            <p:nvPr/>
          </p:nvSpPr>
          <p:spPr>
            <a:xfrm>
              <a:off x="9868845" y="-64101"/>
              <a:ext cx="826630" cy="54927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9989121" y="10481"/>
              <a:ext cx="586078" cy="400110"/>
            </a:xfrm>
            <a:prstGeom prst="rect">
              <a:avLst/>
            </a:prstGeom>
            <a:noFill/>
          </p:spPr>
          <p:txBody>
            <a:bodyPr wrap="square" rtlCol="0">
              <a:spAutoFit/>
            </a:bodyPr>
            <a:lstStyle/>
            <a:p>
              <a:pPr algn="ctr"/>
              <a:r>
                <a:rPr lang="en-US" altLang="zh-CN" sz="2000" b="1" dirty="0">
                  <a:solidFill>
                    <a:schemeClr val="bg1"/>
                  </a:solidFill>
                  <a:latin typeface="微软雅黑" panose="020B0503020204020204" pitchFamily="34" charset="-122"/>
                  <a:ea typeface="微软雅黑" panose="020B0503020204020204" pitchFamily="34" charset="-122"/>
                </a:rPr>
                <a:t>19</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grpSp>
      <p:sp>
        <p:nvSpPr>
          <p:cNvPr id="46" name="矩形: 圆角 45">
            <a:extLst>
              <a:ext uri="{FF2B5EF4-FFF2-40B4-BE49-F238E27FC236}">
                <a16:creationId xmlns:a16="http://schemas.microsoft.com/office/drawing/2014/main" id="{5CA9A2F6-AA14-4851-8DB7-0607712CAA55}"/>
              </a:ext>
            </a:extLst>
          </p:cNvPr>
          <p:cNvSpPr/>
          <p:nvPr/>
        </p:nvSpPr>
        <p:spPr>
          <a:xfrm>
            <a:off x="5014219" y="4503924"/>
            <a:ext cx="2587350" cy="492761"/>
          </a:xfrm>
          <a:prstGeom prst="roundRect">
            <a:avLst>
              <a:gd name="adj" fmla="val 7032"/>
            </a:avLst>
          </a:prstGeom>
          <a:noFill/>
          <a:ln>
            <a:gradFill>
              <a:gsLst>
                <a:gs pos="0">
                  <a:srgbClr val="007DDA"/>
                </a:gs>
                <a:gs pos="51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r>
              <a:rPr lang="en-US" altLang="zh-CN" dirty="0">
                <a:solidFill>
                  <a:schemeClr val="tx1"/>
                </a:solidFill>
                <a:latin typeface="微软雅黑" panose="020B0503020204020204" pitchFamily="34" charset="-122"/>
                <a:ea typeface="微软雅黑" panose="020B0503020204020204" pitchFamily="34" charset="-122"/>
              </a:rPr>
              <a:t>RHEL 8</a:t>
            </a:r>
            <a:r>
              <a:rPr lang="zh-CN" altLang="en-US" dirty="0">
                <a:solidFill>
                  <a:schemeClr val="tx1"/>
                </a:solidFill>
                <a:latin typeface="微软雅黑" panose="020B0503020204020204" pitchFamily="34" charset="-122"/>
                <a:ea typeface="微软雅黑" panose="020B0503020204020204" pitchFamily="34" charset="-122"/>
              </a:rPr>
              <a:t>系统安装界面</a:t>
            </a:r>
          </a:p>
        </p:txBody>
      </p:sp>
      <p:sp>
        <p:nvSpPr>
          <p:cNvPr id="47" name="矩形: 圆角 46">
            <a:extLst>
              <a:ext uri="{FF2B5EF4-FFF2-40B4-BE49-F238E27FC236}">
                <a16:creationId xmlns:a16="http://schemas.microsoft.com/office/drawing/2014/main" id="{5E50DA80-8F83-40E2-AB39-2C5C028F36CA}"/>
              </a:ext>
            </a:extLst>
          </p:cNvPr>
          <p:cNvSpPr/>
          <p:nvPr/>
        </p:nvSpPr>
        <p:spPr>
          <a:xfrm>
            <a:off x="8563853" y="4503925"/>
            <a:ext cx="2587350" cy="492760"/>
          </a:xfrm>
          <a:prstGeom prst="roundRect">
            <a:avLst>
              <a:gd name="adj" fmla="val 7032"/>
            </a:avLst>
          </a:prstGeom>
          <a:noFill/>
          <a:ln>
            <a:gradFill>
              <a:gsLst>
                <a:gs pos="0">
                  <a:srgbClr val="007DDA"/>
                </a:gs>
                <a:gs pos="51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微软雅黑" panose="020B0503020204020204" pitchFamily="34" charset="-122"/>
                <a:ea typeface="微软雅黑" panose="020B0503020204020204" pitchFamily="34" charset="-122"/>
              </a:rPr>
              <a:t>安装向导的初始化界面</a:t>
            </a:r>
          </a:p>
        </p:txBody>
      </p:sp>
      <p:sp>
        <p:nvSpPr>
          <p:cNvPr id="11" name="箭头: 右 10">
            <a:extLst>
              <a:ext uri="{FF2B5EF4-FFF2-40B4-BE49-F238E27FC236}">
                <a16:creationId xmlns:a16="http://schemas.microsoft.com/office/drawing/2014/main" id="{FE0C5F97-E7E0-4D23-8DD8-26532D12C34B}"/>
              </a:ext>
            </a:extLst>
          </p:cNvPr>
          <p:cNvSpPr/>
          <p:nvPr/>
        </p:nvSpPr>
        <p:spPr>
          <a:xfrm>
            <a:off x="4165915" y="4589397"/>
            <a:ext cx="843280" cy="321815"/>
          </a:xfrm>
          <a:prstGeom prst="rightArrow">
            <a:avLst/>
          </a:prstGeom>
          <a:gradFill>
            <a:gsLst>
              <a:gs pos="87000">
                <a:srgbClr val="0070C0"/>
              </a:gs>
              <a:gs pos="0">
                <a:schemeClr val="accent1">
                  <a:lumMod val="30000"/>
                  <a:lumOff val="7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箭头: 右 47">
            <a:extLst>
              <a:ext uri="{FF2B5EF4-FFF2-40B4-BE49-F238E27FC236}">
                <a16:creationId xmlns:a16="http://schemas.microsoft.com/office/drawing/2014/main" id="{068876DC-9E66-4025-97ED-FCE952FB4025}"/>
              </a:ext>
            </a:extLst>
          </p:cNvPr>
          <p:cNvSpPr/>
          <p:nvPr/>
        </p:nvSpPr>
        <p:spPr>
          <a:xfrm>
            <a:off x="7647884" y="4589396"/>
            <a:ext cx="843280" cy="321815"/>
          </a:xfrm>
          <a:prstGeom prst="rightArrow">
            <a:avLst/>
          </a:prstGeom>
          <a:gradFill>
            <a:gsLst>
              <a:gs pos="87000">
                <a:srgbClr val="0070C0"/>
              </a:gs>
              <a:gs pos="0">
                <a:schemeClr val="accent1">
                  <a:lumMod val="30000"/>
                  <a:lumOff val="7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矩形: 圆角 44">
            <a:extLst>
              <a:ext uri="{FF2B5EF4-FFF2-40B4-BE49-F238E27FC236}">
                <a16:creationId xmlns:a16="http://schemas.microsoft.com/office/drawing/2014/main" id="{FA4564E8-4B13-40EE-8754-3086FF036BBE}"/>
              </a:ext>
            </a:extLst>
          </p:cNvPr>
          <p:cNvSpPr/>
          <p:nvPr/>
        </p:nvSpPr>
        <p:spPr>
          <a:xfrm>
            <a:off x="745574" y="4507192"/>
            <a:ext cx="3505200" cy="492760"/>
          </a:xfrm>
          <a:prstGeom prst="roundRect">
            <a:avLst>
              <a:gd name="adj" fmla="val 7032"/>
            </a:avLst>
          </a:prstGeom>
          <a:noFill/>
          <a:ln>
            <a:gradFill>
              <a:gsLst>
                <a:gs pos="0">
                  <a:srgbClr val="007DDA"/>
                </a:gs>
                <a:gs pos="51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微软雅黑" panose="020B0503020204020204" pitchFamily="34" charset="-122"/>
                <a:ea typeface="微软雅黑" panose="020B0503020204020204" pitchFamily="34" charset="-122"/>
              </a:rPr>
              <a:t>在物理电脑的</a:t>
            </a:r>
            <a:r>
              <a:rPr lang="en-US" altLang="zh-CN" dirty="0">
                <a:solidFill>
                  <a:schemeClr val="tx1"/>
                </a:solidFill>
                <a:latin typeface="微软雅黑" panose="020B0503020204020204" pitchFamily="34" charset="-122"/>
                <a:ea typeface="微软雅黑" panose="020B0503020204020204" pitchFamily="34" charset="-122"/>
              </a:rPr>
              <a:t>BIOS</a:t>
            </a:r>
            <a:r>
              <a:rPr lang="zh-CN" altLang="en-US" dirty="0">
                <a:solidFill>
                  <a:schemeClr val="tx1"/>
                </a:solidFill>
                <a:latin typeface="微软雅黑" panose="020B0503020204020204" pitchFamily="34" charset="-122"/>
                <a:ea typeface="微软雅黑" panose="020B0503020204020204" pitchFamily="34" charset="-122"/>
              </a:rPr>
              <a:t>中开启虚拟化</a:t>
            </a:r>
          </a:p>
        </p:txBody>
      </p:sp>
      <p:sp>
        <p:nvSpPr>
          <p:cNvPr id="18" name="文本框 17">
            <a:extLst>
              <a:ext uri="{FF2B5EF4-FFF2-40B4-BE49-F238E27FC236}">
                <a16:creationId xmlns:a16="http://schemas.microsoft.com/office/drawing/2014/main" id="{4FE7EAAF-63A7-4B91-8C93-0253212D8149}"/>
              </a:ext>
            </a:extLst>
          </p:cNvPr>
          <p:cNvSpPr txBox="1"/>
          <p:nvPr/>
        </p:nvSpPr>
        <p:spPr>
          <a:xfrm>
            <a:off x="1932165" y="5228325"/>
            <a:ext cx="8327670" cy="987578"/>
          </a:xfrm>
          <a:prstGeom prst="rect">
            <a:avLst/>
          </a:prstGeom>
          <a:noFill/>
        </p:spPr>
        <p:txBody>
          <a:bodyPr wrap="square" rtlCol="0">
            <a:spAutoFit/>
          </a:bodyPr>
          <a:lstStyle/>
          <a:p>
            <a:pPr algn="ctr">
              <a:lnSpc>
                <a:spcPct val="125000"/>
              </a:lnSpc>
            </a:pPr>
            <a:r>
              <a:rPr lang="zh-CN" altLang="en-US" sz="1600" dirty="0">
                <a:latin typeface="微软雅黑" panose="020B0503020204020204" pitchFamily="34" charset="-122"/>
                <a:ea typeface="微软雅黑" panose="020B0503020204020204" pitchFamily="34" charset="-122"/>
              </a:rPr>
              <a:t>在界面中，</a:t>
            </a:r>
            <a:r>
              <a:rPr lang="en-US" altLang="zh-CN" sz="1600" dirty="0">
                <a:latin typeface="微软雅黑" panose="020B0503020204020204" pitchFamily="34" charset="-122"/>
                <a:ea typeface="微软雅黑" panose="020B0503020204020204" pitchFamily="34" charset="-122"/>
              </a:rPr>
              <a:t>Test this media &amp; install Red Hat Enterprise Linux 8.0.0</a:t>
            </a:r>
            <a:r>
              <a:rPr lang="zh-CN" altLang="en-US" sz="1600" dirty="0">
                <a:latin typeface="微软雅黑" panose="020B0503020204020204" pitchFamily="34" charset="-122"/>
                <a:ea typeface="微软雅黑" panose="020B0503020204020204" pitchFamily="34" charset="-122"/>
              </a:rPr>
              <a:t>和</a:t>
            </a:r>
            <a:r>
              <a:rPr lang="en-US" altLang="zh-CN" sz="1600" dirty="0">
                <a:latin typeface="微软雅黑" panose="020B0503020204020204" pitchFamily="34" charset="-122"/>
                <a:ea typeface="微软雅黑" panose="020B0503020204020204" pitchFamily="34" charset="-122"/>
              </a:rPr>
              <a:t>Troubleshooting</a:t>
            </a:r>
            <a:r>
              <a:rPr lang="zh-CN" altLang="en-US" sz="1600" dirty="0">
                <a:latin typeface="微软雅黑" panose="020B0503020204020204" pitchFamily="34" charset="-122"/>
                <a:ea typeface="微软雅黑" panose="020B0503020204020204" pitchFamily="34" charset="-122"/>
              </a:rPr>
              <a:t>的作用分别是校验光盘完整性后再安装以及启动救援模式。此时通过键盘的方向键选择</a:t>
            </a:r>
            <a:r>
              <a:rPr lang="en-US" altLang="zh-CN" sz="1600" dirty="0">
                <a:latin typeface="微软雅黑" panose="020B0503020204020204" pitchFamily="34" charset="-122"/>
                <a:ea typeface="微软雅黑" panose="020B0503020204020204" pitchFamily="34" charset="-122"/>
              </a:rPr>
              <a:t>Install Red Hat Enterprise Linux 8.0.0</a:t>
            </a:r>
            <a:r>
              <a:rPr lang="zh-CN" altLang="en-US" sz="1600" dirty="0">
                <a:latin typeface="微软雅黑" panose="020B0503020204020204" pitchFamily="34" charset="-122"/>
                <a:ea typeface="微软雅黑" panose="020B0503020204020204" pitchFamily="34" charset="-122"/>
              </a:rPr>
              <a:t>选项直接安装</a:t>
            </a:r>
            <a:r>
              <a:rPr lang="en-US" altLang="zh-CN" sz="1600" dirty="0">
                <a:latin typeface="微软雅黑" panose="020B0503020204020204" pitchFamily="34" charset="-122"/>
                <a:ea typeface="微软雅黑" panose="020B0503020204020204" pitchFamily="34" charset="-122"/>
              </a:rPr>
              <a:t>Linux</a:t>
            </a:r>
            <a:r>
              <a:rPr lang="zh-CN" altLang="en-US" sz="1600" dirty="0">
                <a:latin typeface="微软雅黑" panose="020B0503020204020204" pitchFamily="34" charset="-122"/>
                <a:ea typeface="微软雅黑" panose="020B0503020204020204" pitchFamily="34" charset="-122"/>
              </a:rPr>
              <a:t>系统。</a:t>
            </a:r>
          </a:p>
        </p:txBody>
      </p:sp>
      <p:pic>
        <p:nvPicPr>
          <p:cNvPr id="20" name="图片 90" descr="说明: 第1章 动手部署一台Linux操作系统第1章 动手部署一台Linux操作系统">
            <a:extLst>
              <a:ext uri="{FF2B5EF4-FFF2-40B4-BE49-F238E27FC236}">
                <a16:creationId xmlns:a16="http://schemas.microsoft.com/office/drawing/2014/main" id="{C9BA4B0A-72E9-4ECB-B7BE-FB2F2B8E93A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8401" y="1731549"/>
            <a:ext cx="3799545" cy="24585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3" name="图片 91" descr="说明: 第1章 动手部署一台Linux操作系统第1章 动手部署一台Linux操作系统">
            <a:extLst>
              <a:ext uri="{FF2B5EF4-FFF2-40B4-BE49-F238E27FC236}">
                <a16:creationId xmlns:a16="http://schemas.microsoft.com/office/drawing/2014/main" id="{A8CE5E34-DA66-46F6-BC89-700A7F8D4D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67175" y="1731548"/>
            <a:ext cx="3280136" cy="24552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4" name="图片 92" descr="说明: 第1章 动手部署一台Linux操作系统第1章 动手部署一台Linux操作系统">
            <a:extLst>
              <a:ext uri="{FF2B5EF4-FFF2-40B4-BE49-F238E27FC236}">
                <a16:creationId xmlns:a16="http://schemas.microsoft.com/office/drawing/2014/main" id="{E0E25257-5819-4CB4-8402-48B7638F1A8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216539" y="1731548"/>
            <a:ext cx="3280136" cy="24548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439353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41" presetClass="entr" presetSubtype="0" fill="hold" grpId="0" nodeType="withEffect">
                                  <p:stCondLst>
                                    <p:cond delay="0"/>
                                  </p:stCondLst>
                                  <p:iterate type="lt">
                                    <p:tmPct val="12500"/>
                                  </p:iterate>
                                  <p:childTnLst>
                                    <p:set>
                                      <p:cBhvr>
                                        <p:cTn id="9" dur="1" fill="hold">
                                          <p:stCondLst>
                                            <p:cond delay="0"/>
                                          </p:stCondLst>
                                        </p:cTn>
                                        <p:tgtEl>
                                          <p:spTgt spid="13"/>
                                        </p:tgtEl>
                                        <p:attrNameLst>
                                          <p:attrName>style.visibility</p:attrName>
                                        </p:attrNameLst>
                                      </p:cBhvr>
                                      <p:to>
                                        <p:strVal val="visible"/>
                                      </p:to>
                                    </p:set>
                                    <p:anim calcmode="lin" valueType="num">
                                      <p:cBhvr>
                                        <p:cTn id="10" dur="300" fill="hold"/>
                                        <p:tgtEl>
                                          <p:spTgt spid="13"/>
                                        </p:tgtEl>
                                        <p:attrNameLst>
                                          <p:attrName>ppt_x</p:attrName>
                                        </p:attrNameLst>
                                      </p:cBhvr>
                                      <p:tavLst>
                                        <p:tav tm="0">
                                          <p:val>
                                            <p:strVal val="#ppt_x"/>
                                          </p:val>
                                        </p:tav>
                                        <p:tav tm="50000">
                                          <p:val>
                                            <p:strVal val="#ppt_x+.1"/>
                                          </p:val>
                                        </p:tav>
                                        <p:tav tm="100000">
                                          <p:val>
                                            <p:strVal val="#ppt_x"/>
                                          </p:val>
                                        </p:tav>
                                      </p:tavLst>
                                    </p:anim>
                                    <p:anim calcmode="lin" valueType="num">
                                      <p:cBhvr>
                                        <p:cTn id="11" dur="300" fill="hold"/>
                                        <p:tgtEl>
                                          <p:spTgt spid="13"/>
                                        </p:tgtEl>
                                        <p:attrNameLst>
                                          <p:attrName>ppt_y</p:attrName>
                                        </p:attrNameLst>
                                      </p:cBhvr>
                                      <p:tavLst>
                                        <p:tav tm="0">
                                          <p:val>
                                            <p:strVal val="#ppt_y"/>
                                          </p:val>
                                        </p:tav>
                                        <p:tav tm="100000">
                                          <p:val>
                                            <p:strVal val="#ppt_y"/>
                                          </p:val>
                                        </p:tav>
                                      </p:tavLst>
                                    </p:anim>
                                    <p:anim calcmode="lin" valueType="num">
                                      <p:cBhvr>
                                        <p:cTn id="12" dur="300" fill="hold"/>
                                        <p:tgtEl>
                                          <p:spTgt spid="13"/>
                                        </p:tgtEl>
                                        <p:attrNameLst>
                                          <p:attrName>ppt_h</p:attrName>
                                        </p:attrNameLst>
                                      </p:cBhvr>
                                      <p:tavLst>
                                        <p:tav tm="0">
                                          <p:val>
                                            <p:strVal val="#ppt_h/10"/>
                                          </p:val>
                                        </p:tav>
                                        <p:tav tm="50000">
                                          <p:val>
                                            <p:strVal val="#ppt_h+.01"/>
                                          </p:val>
                                        </p:tav>
                                        <p:tav tm="100000">
                                          <p:val>
                                            <p:strVal val="#ppt_h"/>
                                          </p:val>
                                        </p:tav>
                                      </p:tavLst>
                                    </p:anim>
                                    <p:anim calcmode="lin" valueType="num">
                                      <p:cBhvr>
                                        <p:cTn id="13" dur="300" fill="hold"/>
                                        <p:tgtEl>
                                          <p:spTgt spid="13"/>
                                        </p:tgtEl>
                                        <p:attrNameLst>
                                          <p:attrName>ppt_w</p:attrName>
                                        </p:attrNameLst>
                                      </p:cBhvr>
                                      <p:tavLst>
                                        <p:tav tm="0">
                                          <p:val>
                                            <p:strVal val="#ppt_w/10"/>
                                          </p:val>
                                        </p:tav>
                                        <p:tav tm="50000">
                                          <p:val>
                                            <p:strVal val="#ppt_w+.01"/>
                                          </p:val>
                                        </p:tav>
                                        <p:tav tm="100000">
                                          <p:val>
                                            <p:strVal val="#ppt_w"/>
                                          </p:val>
                                        </p:tav>
                                      </p:tavLst>
                                    </p:anim>
                                    <p:animEffect transition="in" filter="fade">
                                      <p:cBhvr>
                                        <p:cTn id="14" dur="300" tmFilter="0,0; .5, 1; 1, 1"/>
                                        <p:tgtEl>
                                          <p:spTgt spid="13"/>
                                        </p:tgtEl>
                                      </p:cBhvr>
                                    </p:animEffect>
                                  </p:childTnLst>
                                </p:cTn>
                              </p:par>
                              <p:par>
                                <p:cTn id="15" presetID="22" presetClass="entr" presetSubtype="4"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down)">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9CF8E4B2-1FC5-41EA-AAF6-43D2550E1413}"/>
              </a:ext>
            </a:extLst>
          </p:cNvPr>
          <p:cNvPicPr>
            <a:picLocks noChangeAspect="1"/>
          </p:cNvPicPr>
          <p:nvPr/>
        </p:nvPicPr>
        <p:blipFill rotWithShape="1">
          <a:blip r:embed="rId3">
            <a:extLst>
              <a:ext uri="{28A0092B-C50C-407E-A947-70E740481C1C}">
                <a14:useLocalDpi xmlns:a14="http://schemas.microsoft.com/office/drawing/2010/main" val="0"/>
              </a:ext>
            </a:extLst>
          </a:blip>
          <a:srcRect r="2082"/>
          <a:stretch/>
        </p:blipFill>
        <p:spPr>
          <a:xfrm>
            <a:off x="5001771" y="702"/>
            <a:ext cx="7190229" cy="6858000"/>
          </a:xfrm>
          <a:prstGeom prst="rect">
            <a:avLst/>
          </a:prstGeom>
        </p:spPr>
      </p:pic>
      <p:sp>
        <p:nvSpPr>
          <p:cNvPr id="25" name="文本框 24"/>
          <p:cNvSpPr txBox="1"/>
          <p:nvPr/>
        </p:nvSpPr>
        <p:spPr>
          <a:xfrm>
            <a:off x="152872" y="383540"/>
            <a:ext cx="3962206" cy="923330"/>
          </a:xfrm>
          <a:prstGeom prst="rect">
            <a:avLst/>
          </a:prstGeom>
          <a:noFill/>
        </p:spPr>
        <p:txBody>
          <a:bodyPr wrap="square" rtlCol="0">
            <a:spAutoFit/>
          </a:bodyPr>
          <a:lstStyle/>
          <a:p>
            <a:pPr algn="ctr"/>
            <a:r>
              <a:rPr lang="zh-CN" altLang="en-US" sz="5400" b="1" u="sng" dirty="0">
                <a:solidFill>
                  <a:schemeClr val="accent1"/>
                </a:solidFill>
                <a:latin typeface="Times New Roman" panose="02020603050405020304" pitchFamily="18" charset="0"/>
                <a:ea typeface="微软雅黑" panose="020B0503020204020204" pitchFamily="34" charset="-122"/>
                <a:cs typeface="Times New Roman" panose="02020603050405020304" pitchFamily="18" charset="0"/>
              </a:rPr>
              <a:t>课程概述</a:t>
            </a:r>
          </a:p>
        </p:txBody>
      </p:sp>
      <p:grpSp>
        <p:nvGrpSpPr>
          <p:cNvPr id="10" name="组合 9">
            <a:extLst>
              <a:ext uri="{FF2B5EF4-FFF2-40B4-BE49-F238E27FC236}">
                <a16:creationId xmlns:a16="http://schemas.microsoft.com/office/drawing/2014/main" id="{2A420798-6D5C-4241-AE37-C7736A335BF5}"/>
              </a:ext>
            </a:extLst>
          </p:cNvPr>
          <p:cNvGrpSpPr/>
          <p:nvPr/>
        </p:nvGrpSpPr>
        <p:grpSpPr>
          <a:xfrm>
            <a:off x="37592" y="2263262"/>
            <a:ext cx="2652757" cy="830997"/>
            <a:chOff x="185047" y="2263262"/>
            <a:chExt cx="2652757" cy="830997"/>
          </a:xfrm>
        </p:grpSpPr>
        <p:sp>
          <p:nvSpPr>
            <p:cNvPr id="26" name="文本框 25"/>
            <p:cNvSpPr txBox="1"/>
            <p:nvPr/>
          </p:nvSpPr>
          <p:spPr>
            <a:xfrm>
              <a:off x="1064144" y="2417151"/>
              <a:ext cx="1773660" cy="615553"/>
            </a:xfrm>
            <a:prstGeom prst="rect">
              <a:avLst/>
            </a:prstGeom>
            <a:noFill/>
          </p:spPr>
          <p:txBody>
            <a:bodyPr wrap="square" rtlCol="0">
              <a:spAutoFit/>
            </a:bodyPr>
            <a:lstStyle/>
            <a:p>
              <a:r>
                <a:rPr lang="zh-CN" altLang="en-US" sz="2000" b="1" dirty="0">
                  <a:solidFill>
                    <a:schemeClr val="tx1">
                      <a:lumMod val="95000"/>
                      <a:lumOff val="5000"/>
                    </a:schemeClr>
                  </a:solidFill>
                  <a:latin typeface="微软雅黑" panose="020B0503020204020204" pitchFamily="34" charset="-122"/>
                  <a:ea typeface="微软雅黑" panose="020B0503020204020204" pitchFamily="34" charset="-122"/>
                </a:rPr>
                <a:t>准备您的工具</a:t>
              </a:r>
              <a:endParaRPr lang="en-US" altLang="zh-CN" sz="2000" b="1" dirty="0">
                <a:solidFill>
                  <a:schemeClr val="tx1">
                    <a:lumMod val="95000"/>
                    <a:lumOff val="5000"/>
                  </a:schemeClr>
                </a:solidFill>
                <a:latin typeface="微软雅黑" panose="020B0503020204020204" pitchFamily="34" charset="-122"/>
                <a:ea typeface="微软雅黑" panose="020B0503020204020204" pitchFamily="34" charset="-122"/>
              </a:endParaRPr>
            </a:p>
            <a:p>
              <a:r>
                <a:rPr lang="en-US" altLang="zh-CN" sz="1400" dirty="0">
                  <a:latin typeface="微软雅黑" panose="020B0503020204020204" pitchFamily="34" charset="-122"/>
                  <a:ea typeface="微软雅黑" panose="020B0503020204020204" pitchFamily="34" charset="-122"/>
                </a:rPr>
                <a:t>Prepare your tools</a:t>
              </a:r>
              <a:endParaRPr lang="da-DK" altLang="zh-CN" sz="1200" dirty="0">
                <a:solidFill>
                  <a:schemeClr val="tx1">
                    <a:lumMod val="95000"/>
                    <a:lumOff val="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7" name="文本框 26"/>
            <p:cNvSpPr txBox="1"/>
            <p:nvPr/>
          </p:nvSpPr>
          <p:spPr>
            <a:xfrm>
              <a:off x="185047" y="2263262"/>
              <a:ext cx="1015288" cy="830997"/>
            </a:xfrm>
            <a:prstGeom prst="rect">
              <a:avLst/>
            </a:prstGeom>
            <a:noFill/>
          </p:spPr>
          <p:txBody>
            <a:bodyPr wrap="square" rtlCol="0">
              <a:spAutoFit/>
            </a:bodyPr>
            <a:lstStyle/>
            <a:p>
              <a:pPr algn="ctr"/>
              <a:r>
                <a:rPr lang="en-US" altLang="zh-CN" sz="4800" b="1" u="sng" dirty="0">
                  <a:solidFill>
                    <a:schemeClr val="accent1"/>
                  </a:solidFill>
                  <a:latin typeface="Times New Roman" panose="02020603050405020304" pitchFamily="18" charset="0"/>
                  <a:ea typeface="微软雅黑" panose="020B0503020204020204" pitchFamily="34" charset="-122"/>
                  <a:cs typeface="Times New Roman" panose="02020603050405020304" pitchFamily="18" charset="0"/>
                </a:rPr>
                <a:t>01</a:t>
              </a:r>
              <a:endParaRPr lang="zh-CN" altLang="en-US" sz="4800" b="1" u="sng" dirty="0">
                <a:solidFill>
                  <a:schemeClr val="accent1"/>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9" name="组合 8">
            <a:extLst>
              <a:ext uri="{FF2B5EF4-FFF2-40B4-BE49-F238E27FC236}">
                <a16:creationId xmlns:a16="http://schemas.microsoft.com/office/drawing/2014/main" id="{0930ACDD-6974-4AEE-A3F7-8541BBEB7522}"/>
              </a:ext>
            </a:extLst>
          </p:cNvPr>
          <p:cNvGrpSpPr/>
          <p:nvPr/>
        </p:nvGrpSpPr>
        <p:grpSpPr>
          <a:xfrm>
            <a:off x="3449751" y="2188611"/>
            <a:ext cx="3421454" cy="984886"/>
            <a:chOff x="3360777" y="2137216"/>
            <a:chExt cx="3421454" cy="984886"/>
          </a:xfrm>
        </p:grpSpPr>
        <p:sp>
          <p:nvSpPr>
            <p:cNvPr id="40" name="文本框 39"/>
            <p:cNvSpPr txBox="1"/>
            <p:nvPr/>
          </p:nvSpPr>
          <p:spPr>
            <a:xfrm>
              <a:off x="4239875" y="2291105"/>
              <a:ext cx="2542356" cy="830997"/>
            </a:xfrm>
            <a:prstGeom prst="rect">
              <a:avLst/>
            </a:prstGeom>
            <a:noFill/>
          </p:spPr>
          <p:txBody>
            <a:bodyPr wrap="square" rtlCol="0">
              <a:spAutoFit/>
            </a:bodyPr>
            <a:lstStyle/>
            <a:p>
              <a:r>
                <a:rPr lang="zh-CN" altLang="en-US" sz="2000" b="1" dirty="0">
                  <a:solidFill>
                    <a:schemeClr val="tx1">
                      <a:lumMod val="95000"/>
                      <a:lumOff val="5000"/>
                    </a:schemeClr>
                  </a:solidFill>
                  <a:latin typeface="微软雅黑" panose="020B0503020204020204" pitchFamily="34" charset="-122"/>
                  <a:ea typeface="微软雅黑" panose="020B0503020204020204" pitchFamily="34" charset="-122"/>
                </a:rPr>
                <a:t>安装配置</a:t>
              </a:r>
              <a:r>
                <a:rPr lang="en-US" altLang="zh-CN" sz="2000" b="1" dirty="0">
                  <a:solidFill>
                    <a:schemeClr val="tx1">
                      <a:lumMod val="95000"/>
                      <a:lumOff val="5000"/>
                    </a:schemeClr>
                  </a:solidFill>
                  <a:latin typeface="微软雅黑" panose="020B0503020204020204" pitchFamily="34" charset="-122"/>
                  <a:ea typeface="微软雅黑" panose="020B0503020204020204" pitchFamily="34" charset="-122"/>
                </a:rPr>
                <a:t>VM</a:t>
              </a:r>
              <a:r>
                <a:rPr lang="zh-CN" altLang="en-US" sz="2000" b="1" dirty="0">
                  <a:solidFill>
                    <a:schemeClr val="tx1">
                      <a:lumMod val="95000"/>
                      <a:lumOff val="5000"/>
                    </a:schemeClr>
                  </a:solidFill>
                  <a:latin typeface="微软雅黑" panose="020B0503020204020204" pitchFamily="34" charset="-122"/>
                  <a:ea typeface="微软雅黑" panose="020B0503020204020204" pitchFamily="34" charset="-122"/>
                </a:rPr>
                <a:t>虚拟机</a:t>
              </a:r>
              <a:endParaRPr lang="en-US" altLang="zh-CN" sz="2000" b="1" dirty="0">
                <a:solidFill>
                  <a:schemeClr val="tx1">
                    <a:lumMod val="95000"/>
                    <a:lumOff val="5000"/>
                  </a:schemeClr>
                </a:solidFill>
                <a:latin typeface="微软雅黑" panose="020B0503020204020204" pitchFamily="34" charset="-122"/>
                <a:ea typeface="微软雅黑" panose="020B0503020204020204" pitchFamily="34" charset="-122"/>
              </a:endParaRPr>
            </a:p>
            <a:p>
              <a:r>
                <a:rPr lang="en-US" altLang="zh-CN" sz="1400" dirty="0">
                  <a:latin typeface="微软雅黑" panose="020B0503020204020204" pitchFamily="34" charset="-122"/>
                  <a:ea typeface="微软雅黑" panose="020B0503020204020204" pitchFamily="34" charset="-122"/>
                </a:rPr>
                <a:t>Installing and configuring the VM virtual machine</a:t>
              </a:r>
              <a:endParaRPr lang="da-DK" altLang="zh-CN" sz="1200" dirty="0">
                <a:solidFill>
                  <a:schemeClr val="tx1">
                    <a:lumMod val="95000"/>
                    <a:lumOff val="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1" name="文本框 40"/>
            <p:cNvSpPr txBox="1"/>
            <p:nvPr/>
          </p:nvSpPr>
          <p:spPr>
            <a:xfrm>
              <a:off x="3360777" y="2137216"/>
              <a:ext cx="1015288" cy="830997"/>
            </a:xfrm>
            <a:prstGeom prst="rect">
              <a:avLst/>
            </a:prstGeom>
            <a:noFill/>
          </p:spPr>
          <p:txBody>
            <a:bodyPr wrap="square" rtlCol="0">
              <a:spAutoFit/>
            </a:bodyPr>
            <a:lstStyle/>
            <a:p>
              <a:pPr algn="ctr"/>
              <a:r>
                <a:rPr lang="en-US" altLang="zh-CN" sz="4800" b="1" u="sng" dirty="0">
                  <a:solidFill>
                    <a:schemeClr val="accent1"/>
                  </a:solidFill>
                  <a:latin typeface="Times New Roman" panose="02020603050405020304" pitchFamily="18" charset="0"/>
                  <a:ea typeface="微软雅黑" panose="020B0503020204020204" pitchFamily="34" charset="-122"/>
                  <a:cs typeface="Times New Roman" panose="02020603050405020304" pitchFamily="18" charset="0"/>
                </a:rPr>
                <a:t>02</a:t>
              </a:r>
              <a:endParaRPr lang="zh-CN" altLang="en-US" sz="4800" b="1" u="sng" dirty="0">
                <a:solidFill>
                  <a:schemeClr val="accent1"/>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8" name="矩形: 圆角 7">
            <a:extLst>
              <a:ext uri="{FF2B5EF4-FFF2-40B4-BE49-F238E27FC236}">
                <a16:creationId xmlns:a16="http://schemas.microsoft.com/office/drawing/2014/main" id="{8F985FD2-8E20-485E-BADB-442EE373A51F}"/>
              </a:ext>
            </a:extLst>
          </p:cNvPr>
          <p:cNvSpPr/>
          <p:nvPr/>
        </p:nvSpPr>
        <p:spPr>
          <a:xfrm>
            <a:off x="3441990" y="2075261"/>
            <a:ext cx="3360777" cy="1211587"/>
          </a:xfrm>
          <a:prstGeom prst="roundRect">
            <a:avLst>
              <a:gd name="adj" fmla="val 7032"/>
            </a:avLst>
          </a:prstGeom>
          <a:noFill/>
          <a:ln>
            <a:gradFill>
              <a:gsLst>
                <a:gs pos="0">
                  <a:srgbClr val="007DDA"/>
                </a:gs>
                <a:gs pos="51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圆角 23">
            <a:extLst>
              <a:ext uri="{FF2B5EF4-FFF2-40B4-BE49-F238E27FC236}">
                <a16:creationId xmlns:a16="http://schemas.microsoft.com/office/drawing/2014/main" id="{5C3EE372-DFF2-41CC-B158-614A7E402066}"/>
              </a:ext>
            </a:extLst>
          </p:cNvPr>
          <p:cNvSpPr/>
          <p:nvPr/>
        </p:nvSpPr>
        <p:spPr>
          <a:xfrm>
            <a:off x="0" y="2072967"/>
            <a:ext cx="3364302" cy="1211587"/>
          </a:xfrm>
          <a:prstGeom prst="roundRect">
            <a:avLst>
              <a:gd name="adj" fmla="val 7032"/>
            </a:avLst>
          </a:prstGeom>
          <a:noFill/>
          <a:ln>
            <a:gradFill>
              <a:gsLst>
                <a:gs pos="0">
                  <a:srgbClr val="007DDA"/>
                </a:gs>
                <a:gs pos="51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4" name="组合 13">
            <a:extLst>
              <a:ext uri="{FF2B5EF4-FFF2-40B4-BE49-F238E27FC236}">
                <a16:creationId xmlns:a16="http://schemas.microsoft.com/office/drawing/2014/main" id="{ACD2A615-774A-4B64-9B89-E4E38D4694EE}"/>
              </a:ext>
            </a:extLst>
          </p:cNvPr>
          <p:cNvGrpSpPr/>
          <p:nvPr/>
        </p:nvGrpSpPr>
        <p:grpSpPr>
          <a:xfrm>
            <a:off x="37592" y="3588719"/>
            <a:ext cx="3289118" cy="830997"/>
            <a:chOff x="152872" y="3508676"/>
            <a:chExt cx="3289118" cy="830997"/>
          </a:xfrm>
        </p:grpSpPr>
        <p:sp>
          <p:nvSpPr>
            <p:cNvPr id="43" name="文本框 42"/>
            <p:cNvSpPr txBox="1"/>
            <p:nvPr/>
          </p:nvSpPr>
          <p:spPr>
            <a:xfrm>
              <a:off x="1031969" y="3662565"/>
              <a:ext cx="2410021" cy="615553"/>
            </a:xfrm>
            <a:prstGeom prst="rect">
              <a:avLst/>
            </a:prstGeom>
            <a:noFill/>
          </p:spPr>
          <p:txBody>
            <a:bodyPr wrap="square" rtlCol="0">
              <a:spAutoFit/>
            </a:bodyPr>
            <a:lstStyle/>
            <a:p>
              <a:r>
                <a:rPr lang="zh-CN" altLang="en-US" sz="2000" b="1" dirty="0">
                  <a:solidFill>
                    <a:schemeClr val="tx1">
                      <a:lumMod val="95000"/>
                      <a:lumOff val="5000"/>
                    </a:schemeClr>
                  </a:solidFill>
                  <a:latin typeface="微软雅黑" panose="020B0503020204020204" pitchFamily="34" charset="-122"/>
                  <a:ea typeface="微软雅黑" panose="020B0503020204020204" pitchFamily="34" charset="-122"/>
                </a:rPr>
                <a:t>安装您的</a:t>
              </a:r>
              <a:r>
                <a:rPr lang="en-US" altLang="zh-CN" sz="2000" b="1" dirty="0">
                  <a:solidFill>
                    <a:schemeClr val="tx1">
                      <a:lumMod val="95000"/>
                      <a:lumOff val="5000"/>
                    </a:schemeClr>
                  </a:solidFill>
                  <a:latin typeface="微软雅黑" panose="020B0503020204020204" pitchFamily="34" charset="-122"/>
                  <a:ea typeface="微软雅黑" panose="020B0503020204020204" pitchFamily="34" charset="-122"/>
                </a:rPr>
                <a:t>Linux</a:t>
              </a:r>
              <a:r>
                <a:rPr lang="zh-CN" altLang="en-US" sz="2000" b="1" dirty="0">
                  <a:solidFill>
                    <a:schemeClr val="tx1">
                      <a:lumMod val="95000"/>
                      <a:lumOff val="5000"/>
                    </a:schemeClr>
                  </a:solidFill>
                  <a:latin typeface="微软雅黑" panose="020B0503020204020204" pitchFamily="34" charset="-122"/>
                  <a:ea typeface="微软雅黑" panose="020B0503020204020204" pitchFamily="34" charset="-122"/>
                </a:rPr>
                <a:t>系统</a:t>
              </a:r>
              <a:endParaRPr lang="en-US" altLang="zh-CN" sz="2000" b="1" dirty="0">
                <a:solidFill>
                  <a:schemeClr val="tx1">
                    <a:lumMod val="95000"/>
                    <a:lumOff val="5000"/>
                  </a:schemeClr>
                </a:solidFill>
                <a:latin typeface="微软雅黑" panose="020B0503020204020204" pitchFamily="34" charset="-122"/>
                <a:ea typeface="微软雅黑" panose="020B0503020204020204" pitchFamily="34" charset="-122"/>
              </a:endParaRPr>
            </a:p>
            <a:p>
              <a:r>
                <a:rPr lang="en-US" altLang="zh-CN" sz="1400" dirty="0">
                  <a:latin typeface="微软雅黑" panose="020B0503020204020204" pitchFamily="34" charset="-122"/>
                  <a:ea typeface="微软雅黑" panose="020B0503020204020204" pitchFamily="34" charset="-122"/>
                </a:rPr>
                <a:t>Install your Linux system</a:t>
              </a:r>
              <a:endParaRPr lang="da-DK" altLang="zh-CN" sz="1200" dirty="0">
                <a:solidFill>
                  <a:schemeClr val="tx1">
                    <a:lumMod val="95000"/>
                    <a:lumOff val="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4" name="文本框 43"/>
            <p:cNvSpPr txBox="1"/>
            <p:nvPr/>
          </p:nvSpPr>
          <p:spPr>
            <a:xfrm>
              <a:off x="152872" y="3508676"/>
              <a:ext cx="1015288" cy="830997"/>
            </a:xfrm>
            <a:prstGeom prst="rect">
              <a:avLst/>
            </a:prstGeom>
            <a:noFill/>
          </p:spPr>
          <p:txBody>
            <a:bodyPr wrap="square" rtlCol="0">
              <a:spAutoFit/>
            </a:bodyPr>
            <a:lstStyle/>
            <a:p>
              <a:pPr algn="ctr"/>
              <a:r>
                <a:rPr lang="en-US" altLang="zh-CN" sz="4800" b="1" u="sng" dirty="0">
                  <a:solidFill>
                    <a:schemeClr val="accent1"/>
                  </a:solidFill>
                  <a:latin typeface="Times New Roman" panose="02020603050405020304" pitchFamily="18" charset="0"/>
                  <a:ea typeface="微软雅黑" panose="020B0503020204020204" pitchFamily="34" charset="-122"/>
                  <a:cs typeface="Times New Roman" panose="02020603050405020304" pitchFamily="18" charset="0"/>
                </a:rPr>
                <a:t>03</a:t>
              </a:r>
              <a:endParaRPr lang="zh-CN" altLang="en-US" sz="4800" b="1" u="sng" dirty="0">
                <a:solidFill>
                  <a:schemeClr val="accent1"/>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5" name="组合 14">
            <a:extLst>
              <a:ext uri="{FF2B5EF4-FFF2-40B4-BE49-F238E27FC236}">
                <a16:creationId xmlns:a16="http://schemas.microsoft.com/office/drawing/2014/main" id="{7AAB1485-F466-4DB4-B0F2-069CF08DBBBE}"/>
              </a:ext>
            </a:extLst>
          </p:cNvPr>
          <p:cNvGrpSpPr/>
          <p:nvPr/>
        </p:nvGrpSpPr>
        <p:grpSpPr>
          <a:xfrm>
            <a:off x="3449751" y="3588719"/>
            <a:ext cx="3062827" cy="830997"/>
            <a:chOff x="3513846" y="3522502"/>
            <a:chExt cx="3062827" cy="830997"/>
          </a:xfrm>
        </p:grpSpPr>
        <p:sp>
          <p:nvSpPr>
            <p:cNvPr id="46" name="文本框 45"/>
            <p:cNvSpPr txBox="1"/>
            <p:nvPr/>
          </p:nvSpPr>
          <p:spPr>
            <a:xfrm>
              <a:off x="4392945" y="3676391"/>
              <a:ext cx="2183728" cy="615553"/>
            </a:xfrm>
            <a:prstGeom prst="rect">
              <a:avLst/>
            </a:prstGeom>
            <a:noFill/>
          </p:spPr>
          <p:txBody>
            <a:bodyPr wrap="square" rtlCol="0">
              <a:spAutoFit/>
            </a:bodyPr>
            <a:lstStyle/>
            <a:p>
              <a:r>
                <a:rPr lang="zh-CN" altLang="en-US" sz="2000" b="1" dirty="0">
                  <a:solidFill>
                    <a:schemeClr val="tx1">
                      <a:lumMod val="95000"/>
                      <a:lumOff val="5000"/>
                    </a:schemeClr>
                  </a:solidFill>
                  <a:latin typeface="微软雅黑" panose="020B0503020204020204" pitchFamily="34" charset="-122"/>
                  <a:ea typeface="微软雅黑" panose="020B0503020204020204" pitchFamily="34" charset="-122"/>
                </a:rPr>
                <a:t>安装软件的方法</a:t>
              </a:r>
              <a:endParaRPr lang="en-US" altLang="zh-CN" sz="2000" b="1" dirty="0">
                <a:solidFill>
                  <a:schemeClr val="tx1">
                    <a:lumMod val="95000"/>
                    <a:lumOff val="5000"/>
                  </a:schemeClr>
                </a:solidFill>
                <a:latin typeface="微软雅黑" panose="020B0503020204020204" pitchFamily="34" charset="-122"/>
                <a:ea typeface="微软雅黑" panose="020B0503020204020204" pitchFamily="34" charset="-122"/>
              </a:endParaRPr>
            </a:p>
            <a:p>
              <a:r>
                <a:rPr lang="en-US" altLang="zh-CN" sz="1400" dirty="0">
                  <a:latin typeface="微软雅黑" panose="020B0503020204020204" pitchFamily="34" charset="-122"/>
                  <a:ea typeface="微软雅黑" panose="020B0503020204020204" pitchFamily="34" charset="-122"/>
                </a:rPr>
                <a:t>How to install software</a:t>
              </a:r>
              <a:endParaRPr lang="da-DK" altLang="zh-CN" sz="1200" dirty="0">
                <a:solidFill>
                  <a:schemeClr val="tx1">
                    <a:lumMod val="95000"/>
                    <a:lumOff val="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7" name="文本框 46"/>
            <p:cNvSpPr txBox="1"/>
            <p:nvPr/>
          </p:nvSpPr>
          <p:spPr>
            <a:xfrm>
              <a:off x="3513846" y="3522502"/>
              <a:ext cx="1015288" cy="830997"/>
            </a:xfrm>
            <a:prstGeom prst="rect">
              <a:avLst/>
            </a:prstGeom>
            <a:noFill/>
          </p:spPr>
          <p:txBody>
            <a:bodyPr wrap="square" rtlCol="0">
              <a:spAutoFit/>
            </a:bodyPr>
            <a:lstStyle/>
            <a:p>
              <a:pPr algn="ctr"/>
              <a:r>
                <a:rPr lang="en-US" altLang="zh-CN" sz="4800" b="1" u="sng" dirty="0">
                  <a:solidFill>
                    <a:schemeClr val="accent1"/>
                  </a:solidFill>
                  <a:latin typeface="Times New Roman" panose="02020603050405020304" pitchFamily="18" charset="0"/>
                  <a:ea typeface="微软雅黑" panose="020B0503020204020204" pitchFamily="34" charset="-122"/>
                  <a:cs typeface="Times New Roman" panose="02020603050405020304" pitchFamily="18" charset="0"/>
                </a:rPr>
                <a:t>04</a:t>
              </a:r>
              <a:endParaRPr lang="zh-CN" altLang="en-US" sz="4800" b="1" u="sng" dirty="0">
                <a:solidFill>
                  <a:schemeClr val="accent1"/>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31" name="矩形: 圆角 30">
            <a:extLst>
              <a:ext uri="{FF2B5EF4-FFF2-40B4-BE49-F238E27FC236}">
                <a16:creationId xmlns:a16="http://schemas.microsoft.com/office/drawing/2014/main" id="{98AB5614-2974-44A5-85A3-6CD6790D865E}"/>
              </a:ext>
            </a:extLst>
          </p:cNvPr>
          <p:cNvSpPr/>
          <p:nvPr/>
        </p:nvSpPr>
        <p:spPr>
          <a:xfrm>
            <a:off x="0" y="3398424"/>
            <a:ext cx="3364302" cy="1211587"/>
          </a:xfrm>
          <a:prstGeom prst="roundRect">
            <a:avLst>
              <a:gd name="adj" fmla="val 7032"/>
            </a:avLst>
          </a:prstGeom>
          <a:noFill/>
          <a:ln>
            <a:gradFill>
              <a:gsLst>
                <a:gs pos="0">
                  <a:srgbClr val="007DDA"/>
                </a:gs>
                <a:gs pos="51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圆角 31">
            <a:extLst>
              <a:ext uri="{FF2B5EF4-FFF2-40B4-BE49-F238E27FC236}">
                <a16:creationId xmlns:a16="http://schemas.microsoft.com/office/drawing/2014/main" id="{133EC2D4-C7AF-4AA0-8CB9-FF71C05BE658}"/>
              </a:ext>
            </a:extLst>
          </p:cNvPr>
          <p:cNvSpPr/>
          <p:nvPr/>
        </p:nvSpPr>
        <p:spPr>
          <a:xfrm>
            <a:off x="3450273" y="3398424"/>
            <a:ext cx="3364302" cy="1211587"/>
          </a:xfrm>
          <a:prstGeom prst="roundRect">
            <a:avLst>
              <a:gd name="adj" fmla="val 7032"/>
            </a:avLst>
          </a:prstGeom>
          <a:noFill/>
          <a:ln>
            <a:gradFill>
              <a:gsLst>
                <a:gs pos="0">
                  <a:srgbClr val="007DDA"/>
                </a:gs>
                <a:gs pos="51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6" name="组合 15">
            <a:extLst>
              <a:ext uri="{FF2B5EF4-FFF2-40B4-BE49-F238E27FC236}">
                <a16:creationId xmlns:a16="http://schemas.microsoft.com/office/drawing/2014/main" id="{E735E099-AAAC-4C95-B1B8-5DAE733E9DFA}"/>
              </a:ext>
            </a:extLst>
          </p:cNvPr>
          <p:cNvGrpSpPr/>
          <p:nvPr/>
        </p:nvGrpSpPr>
        <p:grpSpPr>
          <a:xfrm>
            <a:off x="37592" y="4834937"/>
            <a:ext cx="2891912" cy="984886"/>
            <a:chOff x="736520" y="5412151"/>
            <a:chExt cx="2891912" cy="984886"/>
          </a:xfrm>
        </p:grpSpPr>
        <p:sp>
          <p:nvSpPr>
            <p:cNvPr id="18" name="文本框 17">
              <a:extLst>
                <a:ext uri="{FF2B5EF4-FFF2-40B4-BE49-F238E27FC236}">
                  <a16:creationId xmlns:a16="http://schemas.microsoft.com/office/drawing/2014/main" id="{75EC9CBE-1D8C-4FFC-9310-4D559A3FBB3E}"/>
                </a:ext>
              </a:extLst>
            </p:cNvPr>
            <p:cNvSpPr txBox="1"/>
            <p:nvPr/>
          </p:nvSpPr>
          <p:spPr>
            <a:xfrm>
              <a:off x="1615618" y="5566040"/>
              <a:ext cx="2012814" cy="830997"/>
            </a:xfrm>
            <a:prstGeom prst="rect">
              <a:avLst/>
            </a:prstGeom>
            <a:noFill/>
          </p:spPr>
          <p:txBody>
            <a:bodyPr wrap="square" rtlCol="0">
              <a:spAutoFit/>
            </a:bodyPr>
            <a:lstStyle/>
            <a:p>
              <a:r>
                <a:rPr lang="zh-CN" altLang="en-US" sz="2000" b="1" dirty="0">
                  <a:solidFill>
                    <a:schemeClr val="tx1">
                      <a:lumMod val="95000"/>
                      <a:lumOff val="5000"/>
                    </a:schemeClr>
                  </a:solidFill>
                  <a:latin typeface="微软雅黑" panose="020B0503020204020204" pitchFamily="34" charset="-122"/>
                  <a:ea typeface="微软雅黑" panose="020B0503020204020204" pitchFamily="34" charset="-122"/>
                </a:rPr>
                <a:t>系统初始化进程</a:t>
              </a:r>
              <a:endParaRPr lang="en-US" altLang="zh-CN" sz="2000" b="1" dirty="0">
                <a:solidFill>
                  <a:schemeClr val="tx1">
                    <a:lumMod val="95000"/>
                    <a:lumOff val="5000"/>
                  </a:schemeClr>
                </a:solidFill>
                <a:latin typeface="微软雅黑" panose="020B0503020204020204" pitchFamily="34" charset="-122"/>
                <a:ea typeface="微软雅黑" panose="020B0503020204020204" pitchFamily="34" charset="-122"/>
              </a:endParaRPr>
            </a:p>
            <a:p>
              <a:r>
                <a:rPr lang="en-US" altLang="zh-CN" sz="1400" b="0" i="0" dirty="0">
                  <a:solidFill>
                    <a:srgbClr val="333333"/>
                  </a:solidFill>
                  <a:effectLst/>
                  <a:latin typeface="微软雅黑" panose="020B0503020204020204" pitchFamily="34" charset="-122"/>
                  <a:ea typeface="微软雅黑" panose="020B0503020204020204" pitchFamily="34" charset="-122"/>
                </a:rPr>
                <a:t>System initialization process</a:t>
              </a:r>
              <a:endParaRPr lang="da-DK" altLang="zh-CN" sz="1200" dirty="0">
                <a:solidFill>
                  <a:schemeClr val="tx1">
                    <a:lumMod val="95000"/>
                    <a:lumOff val="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9" name="文本框 18">
              <a:extLst>
                <a:ext uri="{FF2B5EF4-FFF2-40B4-BE49-F238E27FC236}">
                  <a16:creationId xmlns:a16="http://schemas.microsoft.com/office/drawing/2014/main" id="{FAD69802-D990-41CC-A692-1F2211B73DE5}"/>
                </a:ext>
              </a:extLst>
            </p:cNvPr>
            <p:cNvSpPr txBox="1"/>
            <p:nvPr/>
          </p:nvSpPr>
          <p:spPr>
            <a:xfrm>
              <a:off x="736520" y="5412151"/>
              <a:ext cx="1015288" cy="830997"/>
            </a:xfrm>
            <a:prstGeom prst="rect">
              <a:avLst/>
            </a:prstGeom>
            <a:noFill/>
          </p:spPr>
          <p:txBody>
            <a:bodyPr wrap="square" rtlCol="0">
              <a:spAutoFit/>
            </a:bodyPr>
            <a:lstStyle/>
            <a:p>
              <a:pPr algn="ctr"/>
              <a:r>
                <a:rPr lang="en-US" altLang="zh-CN" sz="4800" b="1" u="sng" dirty="0">
                  <a:solidFill>
                    <a:schemeClr val="accent1"/>
                  </a:solidFill>
                  <a:latin typeface="Times New Roman" panose="02020603050405020304" pitchFamily="18" charset="0"/>
                  <a:ea typeface="微软雅黑" panose="020B0503020204020204" pitchFamily="34" charset="-122"/>
                  <a:cs typeface="Times New Roman" panose="02020603050405020304" pitchFamily="18" charset="0"/>
                </a:rPr>
                <a:t>05</a:t>
              </a:r>
              <a:endParaRPr lang="zh-CN" altLang="en-US" sz="4800" b="1" u="sng" dirty="0">
                <a:solidFill>
                  <a:schemeClr val="accent1"/>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23" name="组合 22">
            <a:extLst>
              <a:ext uri="{FF2B5EF4-FFF2-40B4-BE49-F238E27FC236}">
                <a16:creationId xmlns:a16="http://schemas.microsoft.com/office/drawing/2014/main" id="{DE110AB0-C6B6-4101-8452-E9762953F7CB}"/>
              </a:ext>
            </a:extLst>
          </p:cNvPr>
          <p:cNvGrpSpPr/>
          <p:nvPr/>
        </p:nvGrpSpPr>
        <p:grpSpPr>
          <a:xfrm>
            <a:off x="3449751" y="4911882"/>
            <a:ext cx="3229217" cy="830997"/>
            <a:chOff x="3434621" y="4792444"/>
            <a:chExt cx="3229217" cy="830997"/>
          </a:xfrm>
        </p:grpSpPr>
        <p:sp>
          <p:nvSpPr>
            <p:cNvPr id="21" name="文本框 20">
              <a:extLst>
                <a:ext uri="{FF2B5EF4-FFF2-40B4-BE49-F238E27FC236}">
                  <a16:creationId xmlns:a16="http://schemas.microsoft.com/office/drawing/2014/main" id="{592F82DA-1A14-461B-B1CA-90899006E673}"/>
                </a:ext>
              </a:extLst>
            </p:cNvPr>
            <p:cNvSpPr txBox="1"/>
            <p:nvPr/>
          </p:nvSpPr>
          <p:spPr>
            <a:xfrm>
              <a:off x="4313719" y="4946333"/>
              <a:ext cx="2350119" cy="615553"/>
            </a:xfrm>
            <a:prstGeom prst="rect">
              <a:avLst/>
            </a:prstGeom>
            <a:noFill/>
          </p:spPr>
          <p:txBody>
            <a:bodyPr wrap="square" rtlCol="0">
              <a:spAutoFit/>
            </a:bodyPr>
            <a:lstStyle/>
            <a:p>
              <a:r>
                <a:rPr lang="zh-CN" altLang="en-US" sz="2000" b="1" dirty="0">
                  <a:solidFill>
                    <a:schemeClr val="tx1">
                      <a:lumMod val="95000"/>
                      <a:lumOff val="5000"/>
                    </a:schemeClr>
                  </a:solidFill>
                  <a:latin typeface="微软雅黑" panose="020B0503020204020204" pitchFamily="34" charset="-122"/>
                  <a:ea typeface="微软雅黑" panose="020B0503020204020204" pitchFamily="34" charset="-122"/>
                </a:rPr>
                <a:t>重置</a:t>
              </a:r>
              <a:r>
                <a:rPr lang="en-US" altLang="zh-CN" sz="2000" b="1" dirty="0">
                  <a:solidFill>
                    <a:schemeClr val="tx1">
                      <a:lumMod val="95000"/>
                      <a:lumOff val="5000"/>
                    </a:schemeClr>
                  </a:solidFill>
                  <a:latin typeface="微软雅黑" panose="020B0503020204020204" pitchFamily="34" charset="-122"/>
                  <a:ea typeface="微软雅黑" panose="020B0503020204020204" pitchFamily="34" charset="-122"/>
                </a:rPr>
                <a:t>root</a:t>
              </a:r>
              <a:r>
                <a:rPr lang="zh-CN" altLang="en-US" sz="2000" b="1" dirty="0">
                  <a:solidFill>
                    <a:schemeClr val="tx1">
                      <a:lumMod val="95000"/>
                      <a:lumOff val="5000"/>
                    </a:schemeClr>
                  </a:solidFill>
                  <a:latin typeface="微软雅黑" panose="020B0503020204020204" pitchFamily="34" charset="-122"/>
                  <a:ea typeface="微软雅黑" panose="020B0503020204020204" pitchFamily="34" charset="-122"/>
                </a:rPr>
                <a:t>密码</a:t>
              </a:r>
              <a:endParaRPr lang="en-US" altLang="zh-CN" sz="2000" b="1" dirty="0">
                <a:solidFill>
                  <a:schemeClr val="tx1">
                    <a:lumMod val="95000"/>
                    <a:lumOff val="5000"/>
                  </a:schemeClr>
                </a:solidFill>
                <a:latin typeface="微软雅黑" panose="020B0503020204020204" pitchFamily="34" charset="-122"/>
                <a:ea typeface="微软雅黑" panose="020B0503020204020204" pitchFamily="34" charset="-122"/>
              </a:endParaRPr>
            </a:p>
            <a:p>
              <a:r>
                <a:rPr lang="en-US" altLang="zh-CN" sz="1400" b="0" i="0" dirty="0">
                  <a:solidFill>
                    <a:srgbClr val="333333"/>
                  </a:solidFill>
                  <a:effectLst/>
                  <a:latin typeface="微软雅黑" panose="020B0503020204020204" pitchFamily="34" charset="-122"/>
                  <a:ea typeface="微软雅黑" panose="020B0503020204020204" pitchFamily="34" charset="-122"/>
                </a:rPr>
                <a:t>Reset the root password</a:t>
              </a:r>
              <a:endParaRPr lang="da-DK" altLang="zh-CN" sz="1200" dirty="0">
                <a:solidFill>
                  <a:schemeClr val="tx1">
                    <a:lumMod val="95000"/>
                    <a:lumOff val="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2" name="文本框 21">
              <a:extLst>
                <a:ext uri="{FF2B5EF4-FFF2-40B4-BE49-F238E27FC236}">
                  <a16:creationId xmlns:a16="http://schemas.microsoft.com/office/drawing/2014/main" id="{5F5022D4-FA3B-4334-8DE5-64818DD26A09}"/>
                </a:ext>
              </a:extLst>
            </p:cNvPr>
            <p:cNvSpPr txBox="1"/>
            <p:nvPr/>
          </p:nvSpPr>
          <p:spPr>
            <a:xfrm>
              <a:off x="3434621" y="4792444"/>
              <a:ext cx="1015288" cy="830997"/>
            </a:xfrm>
            <a:prstGeom prst="rect">
              <a:avLst/>
            </a:prstGeom>
            <a:noFill/>
          </p:spPr>
          <p:txBody>
            <a:bodyPr wrap="square" rtlCol="0">
              <a:spAutoFit/>
            </a:bodyPr>
            <a:lstStyle/>
            <a:p>
              <a:pPr algn="ctr"/>
              <a:r>
                <a:rPr lang="en-US" altLang="zh-CN" sz="4800" b="1" u="sng" dirty="0">
                  <a:solidFill>
                    <a:schemeClr val="accent1"/>
                  </a:solidFill>
                  <a:latin typeface="Times New Roman" panose="02020603050405020304" pitchFamily="18" charset="0"/>
                  <a:ea typeface="微软雅黑" panose="020B0503020204020204" pitchFamily="34" charset="-122"/>
                  <a:cs typeface="Times New Roman" panose="02020603050405020304" pitchFamily="18" charset="0"/>
                </a:rPr>
                <a:t>06</a:t>
              </a:r>
              <a:endParaRPr lang="zh-CN" altLang="en-US" sz="4800" b="1" u="sng" dirty="0">
                <a:solidFill>
                  <a:schemeClr val="accent1"/>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34" name="矩形: 圆角 33">
            <a:extLst>
              <a:ext uri="{FF2B5EF4-FFF2-40B4-BE49-F238E27FC236}">
                <a16:creationId xmlns:a16="http://schemas.microsoft.com/office/drawing/2014/main" id="{22B27978-E256-4CB6-9D3F-4CA06EC65F4C}"/>
              </a:ext>
            </a:extLst>
          </p:cNvPr>
          <p:cNvSpPr/>
          <p:nvPr/>
        </p:nvSpPr>
        <p:spPr>
          <a:xfrm>
            <a:off x="0" y="4721587"/>
            <a:ext cx="3364302" cy="1211587"/>
          </a:xfrm>
          <a:prstGeom prst="roundRect">
            <a:avLst>
              <a:gd name="adj" fmla="val 7032"/>
            </a:avLst>
          </a:prstGeom>
          <a:noFill/>
          <a:ln>
            <a:gradFill>
              <a:gsLst>
                <a:gs pos="0">
                  <a:srgbClr val="007DDA"/>
                </a:gs>
                <a:gs pos="51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圆角 34">
            <a:extLst>
              <a:ext uri="{FF2B5EF4-FFF2-40B4-BE49-F238E27FC236}">
                <a16:creationId xmlns:a16="http://schemas.microsoft.com/office/drawing/2014/main" id="{A65E51EC-C207-48EC-A374-0758BD741706}"/>
              </a:ext>
            </a:extLst>
          </p:cNvPr>
          <p:cNvSpPr/>
          <p:nvPr/>
        </p:nvSpPr>
        <p:spPr>
          <a:xfrm>
            <a:off x="3450273" y="4721587"/>
            <a:ext cx="3364302" cy="1211587"/>
          </a:xfrm>
          <a:prstGeom prst="roundRect">
            <a:avLst>
              <a:gd name="adj" fmla="val 7032"/>
            </a:avLst>
          </a:prstGeom>
          <a:noFill/>
          <a:ln>
            <a:gradFill>
              <a:gsLst>
                <a:gs pos="0">
                  <a:srgbClr val="007DDA"/>
                </a:gs>
                <a:gs pos="51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0858026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0-#ppt_w/2"/>
                                          </p:val>
                                        </p:tav>
                                        <p:tav tm="100000">
                                          <p:val>
                                            <p:strVal val="#ppt_x"/>
                                          </p:val>
                                        </p:tav>
                                      </p:tavLst>
                                    </p:anim>
                                    <p:anim calcmode="lin" valueType="num">
                                      <p:cBhvr additive="base">
                                        <p:cTn id="8" dur="500" fill="hold"/>
                                        <p:tgtEl>
                                          <p:spTgt spid="2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695325" y="318442"/>
            <a:ext cx="4315960" cy="461665"/>
          </a:xfrm>
          <a:prstGeom prst="rect">
            <a:avLst/>
          </a:prstGeom>
          <a:noFill/>
        </p:spPr>
        <p:txBody>
          <a:bodyPr wrap="square" rtlCol="0">
            <a:spAutoFit/>
          </a:bodyPr>
          <a:lstStyle/>
          <a:p>
            <a:r>
              <a:rPr lang="zh-CN" altLang="en-US" sz="2400" b="1" dirty="0">
                <a:solidFill>
                  <a:schemeClr val="tx1">
                    <a:lumMod val="95000"/>
                    <a:lumOff val="5000"/>
                  </a:schemeClr>
                </a:solidFill>
                <a:latin typeface="微软雅黑" panose="020B0503020204020204" pitchFamily="34" charset="-122"/>
                <a:ea typeface="微软雅黑" panose="020B0503020204020204" pitchFamily="34" charset="-122"/>
              </a:rPr>
              <a:t>安装</a:t>
            </a:r>
            <a:r>
              <a:rPr lang="en-US" altLang="zh-CN" sz="2400" b="1" dirty="0">
                <a:solidFill>
                  <a:schemeClr val="tx1">
                    <a:lumMod val="95000"/>
                    <a:lumOff val="5000"/>
                  </a:schemeClr>
                </a:solidFill>
                <a:latin typeface="微软雅黑" panose="020B0503020204020204" pitchFamily="34" charset="-122"/>
                <a:ea typeface="微软雅黑" panose="020B0503020204020204" pitchFamily="34" charset="-122"/>
              </a:rPr>
              <a:t>Linux</a:t>
            </a:r>
            <a:r>
              <a:rPr lang="zh-CN" altLang="en-US" sz="2400" b="1" dirty="0">
                <a:solidFill>
                  <a:schemeClr val="tx1">
                    <a:lumMod val="95000"/>
                    <a:lumOff val="5000"/>
                  </a:schemeClr>
                </a:solidFill>
                <a:latin typeface="微软雅黑" panose="020B0503020204020204" pitchFamily="34" charset="-122"/>
                <a:ea typeface="微软雅黑" panose="020B0503020204020204" pitchFamily="34" charset="-122"/>
              </a:rPr>
              <a:t>系统</a:t>
            </a:r>
          </a:p>
        </p:txBody>
      </p:sp>
      <p:grpSp>
        <p:nvGrpSpPr>
          <p:cNvPr id="31" name="组合 30"/>
          <p:cNvGrpSpPr/>
          <p:nvPr/>
        </p:nvGrpSpPr>
        <p:grpSpPr>
          <a:xfrm>
            <a:off x="123780" y="359255"/>
            <a:ext cx="445894" cy="351309"/>
            <a:chOff x="123780" y="534395"/>
            <a:chExt cx="445894" cy="351309"/>
          </a:xfrm>
        </p:grpSpPr>
        <p:sp>
          <p:nvSpPr>
            <p:cNvPr id="32" name="等腰三角形 31"/>
            <p:cNvSpPr/>
            <p:nvPr/>
          </p:nvSpPr>
          <p:spPr>
            <a:xfrm>
              <a:off x="382996" y="534395"/>
              <a:ext cx="186678" cy="160930"/>
            </a:xfrm>
            <a:prstGeom prst="triangle">
              <a:avLst/>
            </a:prstGeom>
            <a:solidFill>
              <a:schemeClr val="accent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等腰三角形 32"/>
            <p:cNvSpPr/>
            <p:nvPr/>
          </p:nvSpPr>
          <p:spPr>
            <a:xfrm rot="1110499">
              <a:off x="203197" y="561123"/>
              <a:ext cx="309372" cy="272312"/>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等腰三角形 33"/>
            <p:cNvSpPr/>
            <p:nvPr/>
          </p:nvSpPr>
          <p:spPr>
            <a:xfrm>
              <a:off x="123780" y="809504"/>
              <a:ext cx="88392" cy="76200"/>
            </a:xfrm>
            <a:prstGeom prst="triangle">
              <a:avLst/>
            </a:prstGeom>
            <a:solidFill>
              <a:schemeClr val="accent1">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10670045" y="6308725"/>
            <a:ext cx="826630" cy="549275"/>
            <a:chOff x="9868845" y="-64101"/>
            <a:chExt cx="826630" cy="549275"/>
          </a:xfrm>
        </p:grpSpPr>
        <p:sp>
          <p:nvSpPr>
            <p:cNvPr id="2" name="矩形 1"/>
            <p:cNvSpPr/>
            <p:nvPr/>
          </p:nvSpPr>
          <p:spPr>
            <a:xfrm>
              <a:off x="9868845" y="-64101"/>
              <a:ext cx="826630" cy="54927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9989121" y="10481"/>
              <a:ext cx="586078" cy="400110"/>
            </a:xfrm>
            <a:prstGeom prst="rect">
              <a:avLst/>
            </a:prstGeom>
            <a:noFill/>
          </p:spPr>
          <p:txBody>
            <a:bodyPr wrap="square" rtlCol="0">
              <a:spAutoFit/>
            </a:bodyPr>
            <a:lstStyle/>
            <a:p>
              <a:pPr algn="ctr"/>
              <a:r>
                <a:rPr lang="en-US" altLang="zh-CN" sz="2000" b="1" dirty="0">
                  <a:solidFill>
                    <a:schemeClr val="bg1"/>
                  </a:solidFill>
                  <a:latin typeface="微软雅黑" panose="020B0503020204020204" pitchFamily="34" charset="-122"/>
                  <a:ea typeface="微软雅黑" panose="020B0503020204020204" pitchFamily="34" charset="-122"/>
                </a:rPr>
                <a:t>20</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grpSp>
      <p:sp>
        <p:nvSpPr>
          <p:cNvPr id="46" name="矩形: 圆角 45">
            <a:extLst>
              <a:ext uri="{FF2B5EF4-FFF2-40B4-BE49-F238E27FC236}">
                <a16:creationId xmlns:a16="http://schemas.microsoft.com/office/drawing/2014/main" id="{5CA9A2F6-AA14-4851-8DB7-0607712CAA55}"/>
              </a:ext>
            </a:extLst>
          </p:cNvPr>
          <p:cNvSpPr/>
          <p:nvPr/>
        </p:nvSpPr>
        <p:spPr>
          <a:xfrm>
            <a:off x="5016615" y="4046724"/>
            <a:ext cx="2260672" cy="492761"/>
          </a:xfrm>
          <a:prstGeom prst="roundRect">
            <a:avLst>
              <a:gd name="adj" fmla="val 7032"/>
            </a:avLst>
          </a:prstGeom>
          <a:noFill/>
          <a:ln>
            <a:gradFill>
              <a:gsLst>
                <a:gs pos="0">
                  <a:srgbClr val="007DDA"/>
                </a:gs>
                <a:gs pos="51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r>
              <a:rPr lang="zh-CN" altLang="en-US" dirty="0">
                <a:solidFill>
                  <a:schemeClr val="tx1"/>
                </a:solidFill>
                <a:latin typeface="微软雅黑" panose="020B0503020204020204" pitchFamily="34" charset="-122"/>
                <a:ea typeface="微软雅黑" panose="020B0503020204020204" pitchFamily="34" charset="-122"/>
              </a:rPr>
              <a:t>安装概要界面</a:t>
            </a:r>
          </a:p>
        </p:txBody>
      </p:sp>
      <p:sp>
        <p:nvSpPr>
          <p:cNvPr id="47" name="矩形: 圆角 46">
            <a:extLst>
              <a:ext uri="{FF2B5EF4-FFF2-40B4-BE49-F238E27FC236}">
                <a16:creationId xmlns:a16="http://schemas.microsoft.com/office/drawing/2014/main" id="{5E50DA80-8F83-40E2-AB39-2C5C028F36CA}"/>
              </a:ext>
            </a:extLst>
          </p:cNvPr>
          <p:cNvSpPr/>
          <p:nvPr/>
        </p:nvSpPr>
        <p:spPr>
          <a:xfrm>
            <a:off x="8660705" y="4046725"/>
            <a:ext cx="2260673" cy="492760"/>
          </a:xfrm>
          <a:prstGeom prst="roundRect">
            <a:avLst>
              <a:gd name="adj" fmla="val 7032"/>
            </a:avLst>
          </a:prstGeom>
          <a:noFill/>
          <a:ln>
            <a:gradFill>
              <a:gsLst>
                <a:gs pos="0">
                  <a:srgbClr val="007DDA"/>
                </a:gs>
                <a:gs pos="51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微软雅黑" panose="020B0503020204020204" pitchFamily="34" charset="-122"/>
                <a:ea typeface="微软雅黑" panose="020B0503020204020204" pitchFamily="34" charset="-122"/>
              </a:rPr>
              <a:t>设置系统模式</a:t>
            </a:r>
          </a:p>
        </p:txBody>
      </p:sp>
      <p:sp>
        <p:nvSpPr>
          <p:cNvPr id="11" name="箭头: 右 10">
            <a:extLst>
              <a:ext uri="{FF2B5EF4-FFF2-40B4-BE49-F238E27FC236}">
                <a16:creationId xmlns:a16="http://schemas.microsoft.com/office/drawing/2014/main" id="{FE0C5F97-E7E0-4D23-8DD8-26532D12C34B}"/>
              </a:ext>
            </a:extLst>
          </p:cNvPr>
          <p:cNvSpPr/>
          <p:nvPr/>
        </p:nvSpPr>
        <p:spPr>
          <a:xfrm>
            <a:off x="4003773" y="4132197"/>
            <a:ext cx="843280" cy="321815"/>
          </a:xfrm>
          <a:prstGeom prst="rightArrow">
            <a:avLst/>
          </a:prstGeom>
          <a:gradFill>
            <a:gsLst>
              <a:gs pos="87000">
                <a:srgbClr val="0070C0"/>
              </a:gs>
              <a:gs pos="0">
                <a:schemeClr val="accent1">
                  <a:lumMod val="30000"/>
                  <a:lumOff val="7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箭头: 右 47">
            <a:extLst>
              <a:ext uri="{FF2B5EF4-FFF2-40B4-BE49-F238E27FC236}">
                <a16:creationId xmlns:a16="http://schemas.microsoft.com/office/drawing/2014/main" id="{068876DC-9E66-4025-97ED-FCE952FB4025}"/>
              </a:ext>
            </a:extLst>
          </p:cNvPr>
          <p:cNvSpPr/>
          <p:nvPr/>
        </p:nvSpPr>
        <p:spPr>
          <a:xfrm>
            <a:off x="7547356" y="4132196"/>
            <a:ext cx="843280" cy="321815"/>
          </a:xfrm>
          <a:prstGeom prst="rightArrow">
            <a:avLst/>
          </a:prstGeom>
          <a:gradFill>
            <a:gsLst>
              <a:gs pos="87000">
                <a:srgbClr val="0070C0"/>
              </a:gs>
              <a:gs pos="0">
                <a:schemeClr val="accent1">
                  <a:lumMod val="30000"/>
                  <a:lumOff val="7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矩形: 圆角 44">
            <a:extLst>
              <a:ext uri="{FF2B5EF4-FFF2-40B4-BE49-F238E27FC236}">
                <a16:creationId xmlns:a16="http://schemas.microsoft.com/office/drawing/2014/main" id="{FA4564E8-4B13-40EE-8754-3086FF036BBE}"/>
              </a:ext>
            </a:extLst>
          </p:cNvPr>
          <p:cNvSpPr/>
          <p:nvPr/>
        </p:nvSpPr>
        <p:spPr>
          <a:xfrm>
            <a:off x="1162132" y="4049992"/>
            <a:ext cx="2672080" cy="492760"/>
          </a:xfrm>
          <a:prstGeom prst="roundRect">
            <a:avLst>
              <a:gd name="adj" fmla="val 7032"/>
            </a:avLst>
          </a:prstGeom>
          <a:noFill/>
          <a:ln>
            <a:gradFill>
              <a:gsLst>
                <a:gs pos="0">
                  <a:srgbClr val="007DDA"/>
                </a:gs>
                <a:gs pos="51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微软雅黑" panose="020B0503020204020204" pitchFamily="34" charset="-122"/>
                <a:ea typeface="微软雅黑" panose="020B0503020204020204" pitchFamily="34" charset="-122"/>
              </a:rPr>
              <a:t>选择系统的安装语言</a:t>
            </a:r>
          </a:p>
        </p:txBody>
      </p:sp>
      <p:sp>
        <p:nvSpPr>
          <p:cNvPr id="18" name="文本框 17">
            <a:extLst>
              <a:ext uri="{FF2B5EF4-FFF2-40B4-BE49-F238E27FC236}">
                <a16:creationId xmlns:a16="http://schemas.microsoft.com/office/drawing/2014/main" id="{8B6D4288-0815-4A6E-A54E-F3C750F83058}"/>
              </a:ext>
            </a:extLst>
          </p:cNvPr>
          <p:cNvSpPr txBox="1"/>
          <p:nvPr/>
        </p:nvSpPr>
        <p:spPr>
          <a:xfrm>
            <a:off x="1428045" y="4934497"/>
            <a:ext cx="9335910" cy="1295355"/>
          </a:xfrm>
          <a:prstGeom prst="rect">
            <a:avLst/>
          </a:prstGeom>
          <a:noFill/>
        </p:spPr>
        <p:txBody>
          <a:bodyPr wrap="square" rtlCol="0">
            <a:spAutoFit/>
          </a:bodyPr>
          <a:lstStyle/>
          <a:p>
            <a:pPr algn="ctr">
              <a:lnSpc>
                <a:spcPct val="125000"/>
              </a:lnSpc>
            </a:pPr>
            <a:r>
              <a:rPr lang="en-US" altLang="zh-CN" sz="1600" dirty="0">
                <a:latin typeface="微软雅黑" panose="020B0503020204020204" pitchFamily="34" charset="-122"/>
                <a:ea typeface="微软雅黑" panose="020B0503020204020204" pitchFamily="34" charset="-122"/>
              </a:rPr>
              <a:t>Keyboard</a:t>
            </a:r>
            <a:r>
              <a:rPr lang="zh-CN" altLang="en-US" sz="1600" dirty="0">
                <a:latin typeface="微软雅黑" panose="020B0503020204020204" pitchFamily="34" charset="-122"/>
                <a:ea typeface="微软雅黑" panose="020B0503020204020204" pitchFamily="34" charset="-122"/>
              </a:rPr>
              <a:t>和</a:t>
            </a:r>
            <a:r>
              <a:rPr lang="en-US" altLang="zh-CN" sz="1600" dirty="0">
                <a:latin typeface="微软雅黑" panose="020B0503020204020204" pitchFamily="34" charset="-122"/>
                <a:ea typeface="微软雅黑" panose="020B0503020204020204" pitchFamily="34" charset="-122"/>
              </a:rPr>
              <a:t>Language Support</a:t>
            </a:r>
            <a:r>
              <a:rPr lang="zh-CN" altLang="en-US" sz="1600" dirty="0">
                <a:latin typeface="微软雅黑" panose="020B0503020204020204" pitchFamily="34" charset="-122"/>
                <a:ea typeface="微软雅黑" panose="020B0503020204020204" pitchFamily="34" charset="-122"/>
              </a:rPr>
              <a:t>分别指的是键盘类型和语言支持，这两项默认都是英文的，不用修改（除非想换成中文界面）。我们首先单击</a:t>
            </a:r>
            <a:r>
              <a:rPr lang="en-US" altLang="zh-CN" sz="1600" dirty="0">
                <a:latin typeface="微软雅黑" panose="020B0503020204020204" pitchFamily="34" charset="-122"/>
                <a:ea typeface="微软雅黑" panose="020B0503020204020204" pitchFamily="34" charset="-122"/>
              </a:rPr>
              <a:t>Time &amp; Date</a:t>
            </a:r>
            <a:r>
              <a:rPr lang="zh-CN" altLang="en-US" sz="1600" dirty="0">
                <a:latin typeface="微软雅黑" panose="020B0503020204020204" pitchFamily="34" charset="-122"/>
                <a:ea typeface="微软雅黑" panose="020B0503020204020204" pitchFamily="34" charset="-122"/>
              </a:rPr>
              <a:t>按钮，设置系统的时区和时间。在地图上单击中国境内即可显示出上海的当前时间，确认后单击左上角的</a:t>
            </a:r>
            <a:r>
              <a:rPr lang="en-US" altLang="zh-CN" sz="1600" dirty="0">
                <a:latin typeface="微软雅黑" panose="020B0503020204020204" pitchFamily="34" charset="-122"/>
                <a:ea typeface="微软雅黑" panose="020B0503020204020204" pitchFamily="34" charset="-122"/>
              </a:rPr>
              <a:t>Done</a:t>
            </a:r>
            <a:r>
              <a:rPr lang="zh-CN" altLang="en-US" sz="1600" dirty="0">
                <a:latin typeface="微软雅黑" panose="020B0503020204020204" pitchFamily="34" charset="-122"/>
                <a:ea typeface="微软雅黑" panose="020B0503020204020204" pitchFamily="34" charset="-122"/>
              </a:rPr>
              <a:t>按钮。</a:t>
            </a:r>
            <a:r>
              <a:rPr lang="en-US" altLang="zh-CN" sz="1600" dirty="0">
                <a:latin typeface="微软雅黑" panose="020B0503020204020204" pitchFamily="34" charset="-122"/>
                <a:ea typeface="微软雅黑" panose="020B0503020204020204" pitchFamily="34" charset="-122"/>
              </a:rPr>
              <a:t>RHEL 8</a:t>
            </a:r>
            <a:r>
              <a:rPr lang="zh-CN" altLang="en-US" sz="1600" dirty="0">
                <a:latin typeface="微软雅黑" panose="020B0503020204020204" pitchFamily="34" charset="-122"/>
                <a:ea typeface="微软雅黑" panose="020B0503020204020204" pitchFamily="34" charset="-122"/>
              </a:rPr>
              <a:t>系统的软件模式（</a:t>
            </a:r>
            <a:r>
              <a:rPr lang="en-US" altLang="zh-CN" sz="1600" dirty="0">
                <a:latin typeface="微软雅黑" panose="020B0503020204020204" pitchFamily="34" charset="-122"/>
                <a:ea typeface="微软雅黑" panose="020B0503020204020204" pitchFamily="34" charset="-122"/>
              </a:rPr>
              <a:t>SOFTWARE SELECTION</a:t>
            </a:r>
            <a:r>
              <a:rPr lang="zh-CN" altLang="en-US" sz="1600" dirty="0">
                <a:latin typeface="微软雅黑" panose="020B0503020204020204" pitchFamily="34" charset="-122"/>
                <a:ea typeface="微软雅黑" panose="020B0503020204020204" pitchFamily="34" charset="-122"/>
              </a:rPr>
              <a:t>）界面可以根据用户的需求来调整系统的基本环境。</a:t>
            </a:r>
          </a:p>
        </p:txBody>
      </p:sp>
      <p:pic>
        <p:nvPicPr>
          <p:cNvPr id="11266" name="图片 93" descr="说明: 第1章 动手部署一台Linux操作系统第1章 动手部署一台Linux操作系统">
            <a:extLst>
              <a:ext uri="{FF2B5EF4-FFF2-40B4-BE49-F238E27FC236}">
                <a16:creationId xmlns:a16="http://schemas.microsoft.com/office/drawing/2014/main" id="{CA50B85E-BB6C-460C-ACEE-61B59EFA3EE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2100" y="1275286"/>
            <a:ext cx="3292145" cy="24602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67" name="图片 94" descr="说明: 第1章 动手部署一台Linux操作系统第1章 动手部署一台Linux操作系统">
            <a:extLst>
              <a:ext uri="{FF2B5EF4-FFF2-40B4-BE49-F238E27FC236}">
                <a16:creationId xmlns:a16="http://schemas.microsoft.com/office/drawing/2014/main" id="{4FC17534-BE6F-4292-BB89-3F730E0422D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07391" y="1275286"/>
            <a:ext cx="3279121" cy="24602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68" name="图片 96" descr="说明: 第1章 动手部署一台Linux操作系统第1章 动手部署一台Linux操作系统">
            <a:extLst>
              <a:ext uri="{FF2B5EF4-FFF2-40B4-BE49-F238E27FC236}">
                <a16:creationId xmlns:a16="http://schemas.microsoft.com/office/drawing/2014/main" id="{C44FE8C4-23E5-4710-A810-865B183B3DF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149659" y="1275286"/>
            <a:ext cx="3282765" cy="24602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6693788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41" presetClass="entr" presetSubtype="0" fill="hold" grpId="0" nodeType="withEffect">
                                  <p:stCondLst>
                                    <p:cond delay="0"/>
                                  </p:stCondLst>
                                  <p:iterate type="lt">
                                    <p:tmPct val="12500"/>
                                  </p:iterate>
                                  <p:childTnLst>
                                    <p:set>
                                      <p:cBhvr>
                                        <p:cTn id="9" dur="1" fill="hold">
                                          <p:stCondLst>
                                            <p:cond delay="0"/>
                                          </p:stCondLst>
                                        </p:cTn>
                                        <p:tgtEl>
                                          <p:spTgt spid="13"/>
                                        </p:tgtEl>
                                        <p:attrNameLst>
                                          <p:attrName>style.visibility</p:attrName>
                                        </p:attrNameLst>
                                      </p:cBhvr>
                                      <p:to>
                                        <p:strVal val="visible"/>
                                      </p:to>
                                    </p:set>
                                    <p:anim calcmode="lin" valueType="num">
                                      <p:cBhvr>
                                        <p:cTn id="10" dur="300" fill="hold"/>
                                        <p:tgtEl>
                                          <p:spTgt spid="13"/>
                                        </p:tgtEl>
                                        <p:attrNameLst>
                                          <p:attrName>ppt_x</p:attrName>
                                        </p:attrNameLst>
                                      </p:cBhvr>
                                      <p:tavLst>
                                        <p:tav tm="0">
                                          <p:val>
                                            <p:strVal val="#ppt_x"/>
                                          </p:val>
                                        </p:tav>
                                        <p:tav tm="50000">
                                          <p:val>
                                            <p:strVal val="#ppt_x+.1"/>
                                          </p:val>
                                        </p:tav>
                                        <p:tav tm="100000">
                                          <p:val>
                                            <p:strVal val="#ppt_x"/>
                                          </p:val>
                                        </p:tav>
                                      </p:tavLst>
                                    </p:anim>
                                    <p:anim calcmode="lin" valueType="num">
                                      <p:cBhvr>
                                        <p:cTn id="11" dur="300" fill="hold"/>
                                        <p:tgtEl>
                                          <p:spTgt spid="13"/>
                                        </p:tgtEl>
                                        <p:attrNameLst>
                                          <p:attrName>ppt_y</p:attrName>
                                        </p:attrNameLst>
                                      </p:cBhvr>
                                      <p:tavLst>
                                        <p:tav tm="0">
                                          <p:val>
                                            <p:strVal val="#ppt_y"/>
                                          </p:val>
                                        </p:tav>
                                        <p:tav tm="100000">
                                          <p:val>
                                            <p:strVal val="#ppt_y"/>
                                          </p:val>
                                        </p:tav>
                                      </p:tavLst>
                                    </p:anim>
                                    <p:anim calcmode="lin" valueType="num">
                                      <p:cBhvr>
                                        <p:cTn id="12" dur="300" fill="hold"/>
                                        <p:tgtEl>
                                          <p:spTgt spid="13"/>
                                        </p:tgtEl>
                                        <p:attrNameLst>
                                          <p:attrName>ppt_h</p:attrName>
                                        </p:attrNameLst>
                                      </p:cBhvr>
                                      <p:tavLst>
                                        <p:tav tm="0">
                                          <p:val>
                                            <p:strVal val="#ppt_h/10"/>
                                          </p:val>
                                        </p:tav>
                                        <p:tav tm="50000">
                                          <p:val>
                                            <p:strVal val="#ppt_h+.01"/>
                                          </p:val>
                                        </p:tav>
                                        <p:tav tm="100000">
                                          <p:val>
                                            <p:strVal val="#ppt_h"/>
                                          </p:val>
                                        </p:tav>
                                      </p:tavLst>
                                    </p:anim>
                                    <p:anim calcmode="lin" valueType="num">
                                      <p:cBhvr>
                                        <p:cTn id="13" dur="300" fill="hold"/>
                                        <p:tgtEl>
                                          <p:spTgt spid="13"/>
                                        </p:tgtEl>
                                        <p:attrNameLst>
                                          <p:attrName>ppt_w</p:attrName>
                                        </p:attrNameLst>
                                      </p:cBhvr>
                                      <p:tavLst>
                                        <p:tav tm="0">
                                          <p:val>
                                            <p:strVal val="#ppt_w/10"/>
                                          </p:val>
                                        </p:tav>
                                        <p:tav tm="50000">
                                          <p:val>
                                            <p:strVal val="#ppt_w+.01"/>
                                          </p:val>
                                        </p:tav>
                                        <p:tav tm="100000">
                                          <p:val>
                                            <p:strVal val="#ppt_w"/>
                                          </p:val>
                                        </p:tav>
                                      </p:tavLst>
                                    </p:anim>
                                    <p:animEffect transition="in" filter="fade">
                                      <p:cBhvr>
                                        <p:cTn id="14" dur="300" tmFilter="0,0; .5, 1; 1, 1"/>
                                        <p:tgtEl>
                                          <p:spTgt spid="13"/>
                                        </p:tgtEl>
                                      </p:cBhvr>
                                    </p:animEffect>
                                  </p:childTnLst>
                                </p:cTn>
                              </p:par>
                              <p:par>
                                <p:cTn id="15" presetID="22" presetClass="entr" presetSubtype="4"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down)">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695325" y="318442"/>
            <a:ext cx="4315960" cy="461665"/>
          </a:xfrm>
          <a:prstGeom prst="rect">
            <a:avLst/>
          </a:prstGeom>
          <a:noFill/>
        </p:spPr>
        <p:txBody>
          <a:bodyPr wrap="square" rtlCol="0">
            <a:spAutoFit/>
          </a:bodyPr>
          <a:lstStyle/>
          <a:p>
            <a:r>
              <a:rPr lang="zh-CN" altLang="en-US" sz="2400" b="1" dirty="0">
                <a:solidFill>
                  <a:schemeClr val="tx1">
                    <a:lumMod val="95000"/>
                    <a:lumOff val="5000"/>
                  </a:schemeClr>
                </a:solidFill>
                <a:latin typeface="微软雅黑" panose="020B0503020204020204" pitchFamily="34" charset="-122"/>
                <a:ea typeface="微软雅黑" panose="020B0503020204020204" pitchFamily="34" charset="-122"/>
              </a:rPr>
              <a:t>安装</a:t>
            </a:r>
            <a:r>
              <a:rPr lang="en-US" altLang="zh-CN" sz="2400" b="1" dirty="0">
                <a:solidFill>
                  <a:schemeClr val="tx1">
                    <a:lumMod val="95000"/>
                    <a:lumOff val="5000"/>
                  </a:schemeClr>
                </a:solidFill>
                <a:latin typeface="微软雅黑" panose="020B0503020204020204" pitchFamily="34" charset="-122"/>
                <a:ea typeface="微软雅黑" panose="020B0503020204020204" pitchFamily="34" charset="-122"/>
              </a:rPr>
              <a:t>Linux</a:t>
            </a:r>
            <a:r>
              <a:rPr lang="zh-CN" altLang="en-US" sz="2400" b="1" dirty="0">
                <a:solidFill>
                  <a:schemeClr val="tx1">
                    <a:lumMod val="95000"/>
                    <a:lumOff val="5000"/>
                  </a:schemeClr>
                </a:solidFill>
                <a:latin typeface="微软雅黑" panose="020B0503020204020204" pitchFamily="34" charset="-122"/>
                <a:ea typeface="微软雅黑" panose="020B0503020204020204" pitchFamily="34" charset="-122"/>
              </a:rPr>
              <a:t>系统</a:t>
            </a:r>
          </a:p>
        </p:txBody>
      </p:sp>
      <p:grpSp>
        <p:nvGrpSpPr>
          <p:cNvPr id="31" name="组合 30"/>
          <p:cNvGrpSpPr/>
          <p:nvPr/>
        </p:nvGrpSpPr>
        <p:grpSpPr>
          <a:xfrm>
            <a:off x="123780" y="359255"/>
            <a:ext cx="445894" cy="351309"/>
            <a:chOff x="123780" y="534395"/>
            <a:chExt cx="445894" cy="351309"/>
          </a:xfrm>
        </p:grpSpPr>
        <p:sp>
          <p:nvSpPr>
            <p:cNvPr id="32" name="等腰三角形 31"/>
            <p:cNvSpPr/>
            <p:nvPr/>
          </p:nvSpPr>
          <p:spPr>
            <a:xfrm>
              <a:off x="382996" y="534395"/>
              <a:ext cx="186678" cy="160930"/>
            </a:xfrm>
            <a:prstGeom prst="triangle">
              <a:avLst/>
            </a:prstGeom>
            <a:solidFill>
              <a:schemeClr val="accent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等腰三角形 32"/>
            <p:cNvSpPr/>
            <p:nvPr/>
          </p:nvSpPr>
          <p:spPr>
            <a:xfrm rot="1110499">
              <a:off x="203197" y="561123"/>
              <a:ext cx="309372" cy="272312"/>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等腰三角形 33"/>
            <p:cNvSpPr/>
            <p:nvPr/>
          </p:nvSpPr>
          <p:spPr>
            <a:xfrm>
              <a:off x="123780" y="809504"/>
              <a:ext cx="88392" cy="76200"/>
            </a:xfrm>
            <a:prstGeom prst="triangle">
              <a:avLst/>
            </a:prstGeom>
            <a:solidFill>
              <a:schemeClr val="accent1">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10670045" y="6308725"/>
            <a:ext cx="826630" cy="549275"/>
            <a:chOff x="9868845" y="-64101"/>
            <a:chExt cx="826630" cy="549275"/>
          </a:xfrm>
        </p:grpSpPr>
        <p:sp>
          <p:nvSpPr>
            <p:cNvPr id="2" name="矩形 1"/>
            <p:cNvSpPr/>
            <p:nvPr/>
          </p:nvSpPr>
          <p:spPr>
            <a:xfrm>
              <a:off x="9868845" y="-64101"/>
              <a:ext cx="826630" cy="54927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9989121" y="10481"/>
              <a:ext cx="586078" cy="400110"/>
            </a:xfrm>
            <a:prstGeom prst="rect">
              <a:avLst/>
            </a:prstGeom>
            <a:noFill/>
          </p:spPr>
          <p:txBody>
            <a:bodyPr wrap="square" rtlCol="0">
              <a:spAutoFit/>
            </a:bodyPr>
            <a:lstStyle/>
            <a:p>
              <a:pPr algn="ctr"/>
              <a:r>
                <a:rPr lang="en-US" altLang="zh-CN" sz="2000" b="1" dirty="0">
                  <a:solidFill>
                    <a:schemeClr val="bg1"/>
                  </a:solidFill>
                  <a:latin typeface="微软雅黑" panose="020B0503020204020204" pitchFamily="34" charset="-122"/>
                  <a:ea typeface="微软雅黑" panose="020B0503020204020204" pitchFamily="34" charset="-122"/>
                </a:rPr>
                <a:t>21</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grpSp>
      <p:sp>
        <p:nvSpPr>
          <p:cNvPr id="46" name="矩形: 圆角 45">
            <a:extLst>
              <a:ext uri="{FF2B5EF4-FFF2-40B4-BE49-F238E27FC236}">
                <a16:creationId xmlns:a16="http://schemas.microsoft.com/office/drawing/2014/main" id="{5CA9A2F6-AA14-4851-8DB7-0607712CAA55}"/>
              </a:ext>
            </a:extLst>
          </p:cNvPr>
          <p:cNvSpPr/>
          <p:nvPr/>
        </p:nvSpPr>
        <p:spPr>
          <a:xfrm>
            <a:off x="5038758" y="4341999"/>
            <a:ext cx="2260672" cy="492761"/>
          </a:xfrm>
          <a:prstGeom prst="roundRect">
            <a:avLst>
              <a:gd name="adj" fmla="val 7032"/>
            </a:avLst>
          </a:prstGeom>
          <a:noFill/>
          <a:ln>
            <a:gradFill>
              <a:gsLst>
                <a:gs pos="0">
                  <a:srgbClr val="007DDA"/>
                </a:gs>
                <a:gs pos="51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r>
              <a:rPr lang="zh-CN" altLang="en-US" dirty="0">
                <a:solidFill>
                  <a:schemeClr val="tx1"/>
                </a:solidFill>
                <a:latin typeface="微软雅黑" panose="020B0503020204020204" pitchFamily="34" charset="-122"/>
                <a:ea typeface="微软雅黑" panose="020B0503020204020204" pitchFamily="34" charset="-122"/>
              </a:rPr>
              <a:t>关闭</a:t>
            </a:r>
            <a:r>
              <a:rPr lang="en-US" altLang="zh-CN" dirty="0" err="1">
                <a:solidFill>
                  <a:schemeClr val="tx1"/>
                </a:solidFill>
                <a:latin typeface="微软雅黑" panose="020B0503020204020204" pitchFamily="34" charset="-122"/>
                <a:ea typeface="微软雅黑" panose="020B0503020204020204" pitchFamily="34" charset="-122"/>
              </a:rPr>
              <a:t>kdump</a:t>
            </a:r>
            <a:r>
              <a:rPr lang="zh-CN" altLang="en-US" dirty="0">
                <a:solidFill>
                  <a:schemeClr val="tx1"/>
                </a:solidFill>
                <a:latin typeface="微软雅黑" panose="020B0503020204020204" pitchFamily="34" charset="-122"/>
                <a:ea typeface="微软雅黑" panose="020B0503020204020204" pitchFamily="34" charset="-122"/>
              </a:rPr>
              <a:t>服务</a:t>
            </a:r>
          </a:p>
        </p:txBody>
      </p:sp>
      <p:sp>
        <p:nvSpPr>
          <p:cNvPr id="47" name="矩形: 圆角 46">
            <a:extLst>
              <a:ext uri="{FF2B5EF4-FFF2-40B4-BE49-F238E27FC236}">
                <a16:creationId xmlns:a16="http://schemas.microsoft.com/office/drawing/2014/main" id="{5E50DA80-8F83-40E2-AB39-2C5C028F36CA}"/>
              </a:ext>
            </a:extLst>
          </p:cNvPr>
          <p:cNvSpPr/>
          <p:nvPr/>
        </p:nvSpPr>
        <p:spPr>
          <a:xfrm>
            <a:off x="8716926" y="4342000"/>
            <a:ext cx="2260673" cy="492760"/>
          </a:xfrm>
          <a:prstGeom prst="roundRect">
            <a:avLst>
              <a:gd name="adj" fmla="val 7032"/>
            </a:avLst>
          </a:prstGeom>
          <a:noFill/>
          <a:ln>
            <a:gradFill>
              <a:gsLst>
                <a:gs pos="0">
                  <a:srgbClr val="007DDA"/>
                </a:gs>
                <a:gs pos="51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微软雅黑" panose="020B0503020204020204" pitchFamily="34" charset="-122"/>
                <a:ea typeface="微软雅黑" panose="020B0503020204020204" pitchFamily="34" charset="-122"/>
              </a:rPr>
              <a:t>配置网络信息</a:t>
            </a:r>
          </a:p>
        </p:txBody>
      </p:sp>
      <p:sp>
        <p:nvSpPr>
          <p:cNvPr id="11" name="箭头: 右 10">
            <a:extLst>
              <a:ext uri="{FF2B5EF4-FFF2-40B4-BE49-F238E27FC236}">
                <a16:creationId xmlns:a16="http://schemas.microsoft.com/office/drawing/2014/main" id="{FE0C5F97-E7E0-4D23-8DD8-26532D12C34B}"/>
              </a:ext>
            </a:extLst>
          </p:cNvPr>
          <p:cNvSpPr/>
          <p:nvPr/>
        </p:nvSpPr>
        <p:spPr>
          <a:xfrm>
            <a:off x="4011222" y="4427472"/>
            <a:ext cx="843280" cy="321815"/>
          </a:xfrm>
          <a:prstGeom prst="rightArrow">
            <a:avLst/>
          </a:prstGeom>
          <a:gradFill>
            <a:gsLst>
              <a:gs pos="87000">
                <a:srgbClr val="0070C0"/>
              </a:gs>
              <a:gs pos="0">
                <a:schemeClr val="accent1">
                  <a:lumMod val="30000"/>
                  <a:lumOff val="7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箭头: 右 47">
            <a:extLst>
              <a:ext uri="{FF2B5EF4-FFF2-40B4-BE49-F238E27FC236}">
                <a16:creationId xmlns:a16="http://schemas.microsoft.com/office/drawing/2014/main" id="{068876DC-9E66-4025-97ED-FCE952FB4025}"/>
              </a:ext>
            </a:extLst>
          </p:cNvPr>
          <p:cNvSpPr/>
          <p:nvPr/>
        </p:nvSpPr>
        <p:spPr>
          <a:xfrm>
            <a:off x="7586538" y="4427471"/>
            <a:ext cx="843280" cy="321815"/>
          </a:xfrm>
          <a:prstGeom prst="rightArrow">
            <a:avLst/>
          </a:prstGeom>
          <a:gradFill>
            <a:gsLst>
              <a:gs pos="87000">
                <a:srgbClr val="0070C0"/>
              </a:gs>
              <a:gs pos="0">
                <a:schemeClr val="accent1">
                  <a:lumMod val="30000"/>
                  <a:lumOff val="7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矩形: 圆角 44">
            <a:extLst>
              <a:ext uri="{FF2B5EF4-FFF2-40B4-BE49-F238E27FC236}">
                <a16:creationId xmlns:a16="http://schemas.microsoft.com/office/drawing/2014/main" id="{FA4564E8-4B13-40EE-8754-3086FF036BBE}"/>
              </a:ext>
            </a:extLst>
          </p:cNvPr>
          <p:cNvSpPr/>
          <p:nvPr/>
        </p:nvSpPr>
        <p:spPr>
          <a:xfrm>
            <a:off x="1154887" y="4345267"/>
            <a:ext cx="2672080" cy="492760"/>
          </a:xfrm>
          <a:prstGeom prst="roundRect">
            <a:avLst>
              <a:gd name="adj" fmla="val 7032"/>
            </a:avLst>
          </a:prstGeom>
          <a:noFill/>
          <a:ln>
            <a:gradFill>
              <a:gsLst>
                <a:gs pos="0">
                  <a:srgbClr val="007DDA"/>
                </a:gs>
                <a:gs pos="51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微软雅黑" panose="020B0503020204020204" pitchFamily="34" charset="-122"/>
                <a:ea typeface="微软雅黑" panose="020B0503020204020204" pitchFamily="34" charset="-122"/>
              </a:rPr>
              <a:t>设置系统安装设备</a:t>
            </a:r>
          </a:p>
        </p:txBody>
      </p:sp>
      <p:sp>
        <p:nvSpPr>
          <p:cNvPr id="18" name="文本框 17">
            <a:extLst>
              <a:ext uri="{FF2B5EF4-FFF2-40B4-BE49-F238E27FC236}">
                <a16:creationId xmlns:a16="http://schemas.microsoft.com/office/drawing/2014/main" id="{0C00FD61-BF44-4E5C-BCCA-CB4F9D2A9349}"/>
              </a:ext>
            </a:extLst>
          </p:cNvPr>
          <p:cNvSpPr txBox="1"/>
          <p:nvPr/>
        </p:nvSpPr>
        <p:spPr>
          <a:xfrm>
            <a:off x="1932165" y="5284040"/>
            <a:ext cx="8327670" cy="679801"/>
          </a:xfrm>
          <a:prstGeom prst="rect">
            <a:avLst/>
          </a:prstGeom>
          <a:noFill/>
        </p:spPr>
        <p:txBody>
          <a:bodyPr wrap="square" rtlCol="0">
            <a:spAutoFit/>
          </a:bodyPr>
          <a:lstStyle/>
          <a:p>
            <a:pPr algn="ctr">
              <a:lnSpc>
                <a:spcPct val="125000"/>
              </a:lnSpc>
            </a:pPr>
            <a:r>
              <a:rPr lang="zh-CN" altLang="en-US" sz="1600" dirty="0">
                <a:latin typeface="微软雅黑" panose="020B0503020204020204" pitchFamily="34" charset="-122"/>
                <a:ea typeface="微软雅黑" panose="020B0503020204020204" pitchFamily="34" charset="-122"/>
              </a:rPr>
              <a:t>返回到安装概要界面后，右侧第一个</a:t>
            </a:r>
            <a:r>
              <a:rPr lang="en-US" altLang="zh-CN" sz="1600" dirty="0">
                <a:latin typeface="微软雅黑" panose="020B0503020204020204" pitchFamily="34" charset="-122"/>
                <a:ea typeface="微软雅黑" panose="020B0503020204020204" pitchFamily="34" charset="-122"/>
              </a:rPr>
              <a:t>Installation Destination</a:t>
            </a:r>
            <a:r>
              <a:rPr lang="zh-CN" altLang="en-US" sz="1600" dirty="0">
                <a:latin typeface="微软雅黑" panose="020B0503020204020204" pitchFamily="34" charset="-122"/>
                <a:ea typeface="微软雅黑" panose="020B0503020204020204" pitchFamily="34" charset="-122"/>
              </a:rPr>
              <a:t>指的是想把系统安装到哪个硬盘。此时仅仅是让我们进行确认，不需要进行任何修改。</a:t>
            </a:r>
          </a:p>
        </p:txBody>
      </p:sp>
      <p:pic>
        <p:nvPicPr>
          <p:cNvPr id="12290" name="图片 97" descr="说明: 第1章 动手部署一台Linux操作系统第1章 动手部署一台Linux操作系统">
            <a:extLst>
              <a:ext uri="{FF2B5EF4-FFF2-40B4-BE49-F238E27FC236}">
                <a16:creationId xmlns:a16="http://schemas.microsoft.com/office/drawing/2014/main" id="{6334776D-B862-4AA1-BEFF-8F86E83DBA2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41515" y="1556374"/>
            <a:ext cx="3298825" cy="2476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1" name="图片 98" descr="说明: 第1章 动手部署一台Linux操作系统第1章 动手部署一台Linux操作系统">
            <a:extLst>
              <a:ext uri="{FF2B5EF4-FFF2-40B4-BE49-F238E27FC236}">
                <a16:creationId xmlns:a16="http://schemas.microsoft.com/office/drawing/2014/main" id="{94BC92CC-392F-46FA-9373-71638C37861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19682" y="1556374"/>
            <a:ext cx="3298825" cy="2476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2" name="图片 99" descr="说明: 第1章 动手部署一台Linux操作系统第1章 动手部署一台Linux操作系统">
            <a:extLst>
              <a:ext uri="{FF2B5EF4-FFF2-40B4-BE49-F238E27FC236}">
                <a16:creationId xmlns:a16="http://schemas.microsoft.com/office/drawing/2014/main" id="{F61131C0-4229-450D-BE9C-286FE210EB8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197850" y="1556374"/>
            <a:ext cx="3298825" cy="2476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6611316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41" presetClass="entr" presetSubtype="0" fill="hold" grpId="0" nodeType="withEffect">
                                  <p:stCondLst>
                                    <p:cond delay="0"/>
                                  </p:stCondLst>
                                  <p:iterate type="lt">
                                    <p:tmPct val="12500"/>
                                  </p:iterate>
                                  <p:childTnLst>
                                    <p:set>
                                      <p:cBhvr>
                                        <p:cTn id="9" dur="1" fill="hold">
                                          <p:stCondLst>
                                            <p:cond delay="0"/>
                                          </p:stCondLst>
                                        </p:cTn>
                                        <p:tgtEl>
                                          <p:spTgt spid="13"/>
                                        </p:tgtEl>
                                        <p:attrNameLst>
                                          <p:attrName>style.visibility</p:attrName>
                                        </p:attrNameLst>
                                      </p:cBhvr>
                                      <p:to>
                                        <p:strVal val="visible"/>
                                      </p:to>
                                    </p:set>
                                    <p:anim calcmode="lin" valueType="num">
                                      <p:cBhvr>
                                        <p:cTn id="10" dur="300" fill="hold"/>
                                        <p:tgtEl>
                                          <p:spTgt spid="13"/>
                                        </p:tgtEl>
                                        <p:attrNameLst>
                                          <p:attrName>ppt_x</p:attrName>
                                        </p:attrNameLst>
                                      </p:cBhvr>
                                      <p:tavLst>
                                        <p:tav tm="0">
                                          <p:val>
                                            <p:strVal val="#ppt_x"/>
                                          </p:val>
                                        </p:tav>
                                        <p:tav tm="50000">
                                          <p:val>
                                            <p:strVal val="#ppt_x+.1"/>
                                          </p:val>
                                        </p:tav>
                                        <p:tav tm="100000">
                                          <p:val>
                                            <p:strVal val="#ppt_x"/>
                                          </p:val>
                                        </p:tav>
                                      </p:tavLst>
                                    </p:anim>
                                    <p:anim calcmode="lin" valueType="num">
                                      <p:cBhvr>
                                        <p:cTn id="11" dur="300" fill="hold"/>
                                        <p:tgtEl>
                                          <p:spTgt spid="13"/>
                                        </p:tgtEl>
                                        <p:attrNameLst>
                                          <p:attrName>ppt_y</p:attrName>
                                        </p:attrNameLst>
                                      </p:cBhvr>
                                      <p:tavLst>
                                        <p:tav tm="0">
                                          <p:val>
                                            <p:strVal val="#ppt_y"/>
                                          </p:val>
                                        </p:tav>
                                        <p:tav tm="100000">
                                          <p:val>
                                            <p:strVal val="#ppt_y"/>
                                          </p:val>
                                        </p:tav>
                                      </p:tavLst>
                                    </p:anim>
                                    <p:anim calcmode="lin" valueType="num">
                                      <p:cBhvr>
                                        <p:cTn id="12" dur="300" fill="hold"/>
                                        <p:tgtEl>
                                          <p:spTgt spid="13"/>
                                        </p:tgtEl>
                                        <p:attrNameLst>
                                          <p:attrName>ppt_h</p:attrName>
                                        </p:attrNameLst>
                                      </p:cBhvr>
                                      <p:tavLst>
                                        <p:tav tm="0">
                                          <p:val>
                                            <p:strVal val="#ppt_h/10"/>
                                          </p:val>
                                        </p:tav>
                                        <p:tav tm="50000">
                                          <p:val>
                                            <p:strVal val="#ppt_h+.01"/>
                                          </p:val>
                                        </p:tav>
                                        <p:tav tm="100000">
                                          <p:val>
                                            <p:strVal val="#ppt_h"/>
                                          </p:val>
                                        </p:tav>
                                      </p:tavLst>
                                    </p:anim>
                                    <p:anim calcmode="lin" valueType="num">
                                      <p:cBhvr>
                                        <p:cTn id="13" dur="300" fill="hold"/>
                                        <p:tgtEl>
                                          <p:spTgt spid="13"/>
                                        </p:tgtEl>
                                        <p:attrNameLst>
                                          <p:attrName>ppt_w</p:attrName>
                                        </p:attrNameLst>
                                      </p:cBhvr>
                                      <p:tavLst>
                                        <p:tav tm="0">
                                          <p:val>
                                            <p:strVal val="#ppt_w/10"/>
                                          </p:val>
                                        </p:tav>
                                        <p:tav tm="50000">
                                          <p:val>
                                            <p:strVal val="#ppt_w+.01"/>
                                          </p:val>
                                        </p:tav>
                                        <p:tav tm="100000">
                                          <p:val>
                                            <p:strVal val="#ppt_w"/>
                                          </p:val>
                                        </p:tav>
                                      </p:tavLst>
                                    </p:anim>
                                    <p:animEffect transition="in" filter="fade">
                                      <p:cBhvr>
                                        <p:cTn id="14" dur="300" tmFilter="0,0; .5, 1; 1, 1"/>
                                        <p:tgtEl>
                                          <p:spTgt spid="13"/>
                                        </p:tgtEl>
                                      </p:cBhvr>
                                    </p:animEffect>
                                  </p:childTnLst>
                                </p:cTn>
                              </p:par>
                              <p:par>
                                <p:cTn id="15" presetID="22" presetClass="entr" presetSubtype="4"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down)">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695325" y="318442"/>
            <a:ext cx="4315960" cy="461665"/>
          </a:xfrm>
          <a:prstGeom prst="rect">
            <a:avLst/>
          </a:prstGeom>
          <a:noFill/>
        </p:spPr>
        <p:txBody>
          <a:bodyPr wrap="square" rtlCol="0">
            <a:spAutoFit/>
          </a:bodyPr>
          <a:lstStyle/>
          <a:p>
            <a:r>
              <a:rPr lang="zh-CN" altLang="en-US" sz="2400" b="1" dirty="0">
                <a:solidFill>
                  <a:schemeClr val="tx1">
                    <a:lumMod val="95000"/>
                    <a:lumOff val="5000"/>
                  </a:schemeClr>
                </a:solidFill>
                <a:latin typeface="微软雅黑" panose="020B0503020204020204" pitchFamily="34" charset="-122"/>
                <a:ea typeface="微软雅黑" panose="020B0503020204020204" pitchFamily="34" charset="-122"/>
              </a:rPr>
              <a:t>安装</a:t>
            </a:r>
            <a:r>
              <a:rPr lang="en-US" altLang="zh-CN" sz="2400" b="1" dirty="0">
                <a:solidFill>
                  <a:schemeClr val="tx1">
                    <a:lumMod val="95000"/>
                    <a:lumOff val="5000"/>
                  </a:schemeClr>
                </a:solidFill>
                <a:latin typeface="微软雅黑" panose="020B0503020204020204" pitchFamily="34" charset="-122"/>
                <a:ea typeface="微软雅黑" panose="020B0503020204020204" pitchFamily="34" charset="-122"/>
              </a:rPr>
              <a:t>Linux</a:t>
            </a:r>
            <a:r>
              <a:rPr lang="zh-CN" altLang="en-US" sz="2400" b="1" dirty="0">
                <a:solidFill>
                  <a:schemeClr val="tx1">
                    <a:lumMod val="95000"/>
                    <a:lumOff val="5000"/>
                  </a:schemeClr>
                </a:solidFill>
                <a:latin typeface="微软雅黑" panose="020B0503020204020204" pitchFamily="34" charset="-122"/>
                <a:ea typeface="微软雅黑" panose="020B0503020204020204" pitchFamily="34" charset="-122"/>
              </a:rPr>
              <a:t>系统</a:t>
            </a:r>
          </a:p>
        </p:txBody>
      </p:sp>
      <p:grpSp>
        <p:nvGrpSpPr>
          <p:cNvPr id="31" name="组合 30"/>
          <p:cNvGrpSpPr/>
          <p:nvPr/>
        </p:nvGrpSpPr>
        <p:grpSpPr>
          <a:xfrm>
            <a:off x="123780" y="359255"/>
            <a:ext cx="445894" cy="351309"/>
            <a:chOff x="123780" y="534395"/>
            <a:chExt cx="445894" cy="351309"/>
          </a:xfrm>
        </p:grpSpPr>
        <p:sp>
          <p:nvSpPr>
            <p:cNvPr id="32" name="等腰三角形 31"/>
            <p:cNvSpPr/>
            <p:nvPr/>
          </p:nvSpPr>
          <p:spPr>
            <a:xfrm>
              <a:off x="382996" y="534395"/>
              <a:ext cx="186678" cy="160930"/>
            </a:xfrm>
            <a:prstGeom prst="triangle">
              <a:avLst/>
            </a:prstGeom>
            <a:solidFill>
              <a:schemeClr val="accent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等腰三角形 32"/>
            <p:cNvSpPr/>
            <p:nvPr/>
          </p:nvSpPr>
          <p:spPr>
            <a:xfrm rot="1110499">
              <a:off x="203197" y="561123"/>
              <a:ext cx="309372" cy="272312"/>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等腰三角形 33"/>
            <p:cNvSpPr/>
            <p:nvPr/>
          </p:nvSpPr>
          <p:spPr>
            <a:xfrm>
              <a:off x="123780" y="809504"/>
              <a:ext cx="88392" cy="76200"/>
            </a:xfrm>
            <a:prstGeom prst="triangle">
              <a:avLst/>
            </a:prstGeom>
            <a:solidFill>
              <a:schemeClr val="accent1">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10670045" y="6308725"/>
            <a:ext cx="826630" cy="549275"/>
            <a:chOff x="9868845" y="-64101"/>
            <a:chExt cx="826630" cy="549275"/>
          </a:xfrm>
        </p:grpSpPr>
        <p:sp>
          <p:nvSpPr>
            <p:cNvPr id="2" name="矩形 1"/>
            <p:cNvSpPr/>
            <p:nvPr/>
          </p:nvSpPr>
          <p:spPr>
            <a:xfrm>
              <a:off x="9868845" y="-64101"/>
              <a:ext cx="826630" cy="54927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9989121" y="10481"/>
              <a:ext cx="586078" cy="400110"/>
            </a:xfrm>
            <a:prstGeom prst="rect">
              <a:avLst/>
            </a:prstGeom>
            <a:noFill/>
          </p:spPr>
          <p:txBody>
            <a:bodyPr wrap="square" rtlCol="0">
              <a:spAutoFit/>
            </a:bodyPr>
            <a:lstStyle/>
            <a:p>
              <a:pPr algn="ctr"/>
              <a:r>
                <a:rPr lang="en-US" altLang="zh-CN" sz="2000" b="1" dirty="0">
                  <a:solidFill>
                    <a:schemeClr val="bg1"/>
                  </a:solidFill>
                  <a:latin typeface="微软雅黑" panose="020B0503020204020204" pitchFamily="34" charset="-122"/>
                  <a:ea typeface="微软雅黑" panose="020B0503020204020204" pitchFamily="34" charset="-122"/>
                </a:rPr>
                <a:t>22</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grpSp>
      <p:sp>
        <p:nvSpPr>
          <p:cNvPr id="46" name="矩形: 圆角 45">
            <a:extLst>
              <a:ext uri="{FF2B5EF4-FFF2-40B4-BE49-F238E27FC236}">
                <a16:creationId xmlns:a16="http://schemas.microsoft.com/office/drawing/2014/main" id="{5CA9A2F6-AA14-4851-8DB7-0607712CAA55}"/>
              </a:ext>
            </a:extLst>
          </p:cNvPr>
          <p:cNvSpPr/>
          <p:nvPr/>
        </p:nvSpPr>
        <p:spPr>
          <a:xfrm>
            <a:off x="5049024" y="4276204"/>
            <a:ext cx="2260672" cy="492761"/>
          </a:xfrm>
          <a:prstGeom prst="roundRect">
            <a:avLst>
              <a:gd name="adj" fmla="val 7032"/>
            </a:avLst>
          </a:prstGeom>
          <a:noFill/>
          <a:ln>
            <a:gradFill>
              <a:gsLst>
                <a:gs pos="0">
                  <a:srgbClr val="007DDA"/>
                </a:gs>
                <a:gs pos="51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r>
              <a:rPr lang="zh-CN" altLang="en-US" dirty="0">
                <a:solidFill>
                  <a:schemeClr val="tx1"/>
                </a:solidFill>
                <a:latin typeface="微软雅黑" panose="020B0503020204020204" pitchFamily="34" charset="-122"/>
                <a:ea typeface="微软雅黑" panose="020B0503020204020204" pitchFamily="34" charset="-122"/>
              </a:rPr>
              <a:t>设置管理员密码</a:t>
            </a:r>
          </a:p>
        </p:txBody>
      </p:sp>
      <p:sp>
        <p:nvSpPr>
          <p:cNvPr id="47" name="矩形: 圆角 46">
            <a:extLst>
              <a:ext uri="{FF2B5EF4-FFF2-40B4-BE49-F238E27FC236}">
                <a16:creationId xmlns:a16="http://schemas.microsoft.com/office/drawing/2014/main" id="{5E50DA80-8F83-40E2-AB39-2C5C028F36CA}"/>
              </a:ext>
            </a:extLst>
          </p:cNvPr>
          <p:cNvSpPr/>
          <p:nvPr/>
        </p:nvSpPr>
        <p:spPr>
          <a:xfrm>
            <a:off x="8727192" y="4276205"/>
            <a:ext cx="2260673" cy="492760"/>
          </a:xfrm>
          <a:prstGeom prst="roundRect">
            <a:avLst>
              <a:gd name="adj" fmla="val 7032"/>
            </a:avLst>
          </a:prstGeom>
          <a:noFill/>
          <a:ln>
            <a:gradFill>
              <a:gsLst>
                <a:gs pos="0">
                  <a:srgbClr val="007DDA"/>
                </a:gs>
                <a:gs pos="51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微软雅黑" panose="020B0503020204020204" pitchFamily="34" charset="-122"/>
                <a:ea typeface="微软雅黑" panose="020B0503020204020204" pitchFamily="34" charset="-122"/>
              </a:rPr>
              <a:t>创建普通用户</a:t>
            </a:r>
          </a:p>
        </p:txBody>
      </p:sp>
      <p:sp>
        <p:nvSpPr>
          <p:cNvPr id="11" name="箭头: 右 10">
            <a:extLst>
              <a:ext uri="{FF2B5EF4-FFF2-40B4-BE49-F238E27FC236}">
                <a16:creationId xmlns:a16="http://schemas.microsoft.com/office/drawing/2014/main" id="{FE0C5F97-E7E0-4D23-8DD8-26532D12C34B}"/>
              </a:ext>
            </a:extLst>
          </p:cNvPr>
          <p:cNvSpPr/>
          <p:nvPr/>
        </p:nvSpPr>
        <p:spPr>
          <a:xfrm>
            <a:off x="4052820" y="4361677"/>
            <a:ext cx="843280" cy="321815"/>
          </a:xfrm>
          <a:prstGeom prst="rightArrow">
            <a:avLst/>
          </a:prstGeom>
          <a:gradFill>
            <a:gsLst>
              <a:gs pos="87000">
                <a:srgbClr val="0070C0"/>
              </a:gs>
              <a:gs pos="0">
                <a:schemeClr val="accent1">
                  <a:lumMod val="30000"/>
                  <a:lumOff val="7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箭头: 右 47">
            <a:extLst>
              <a:ext uri="{FF2B5EF4-FFF2-40B4-BE49-F238E27FC236}">
                <a16:creationId xmlns:a16="http://schemas.microsoft.com/office/drawing/2014/main" id="{068876DC-9E66-4025-97ED-FCE952FB4025}"/>
              </a:ext>
            </a:extLst>
          </p:cNvPr>
          <p:cNvSpPr/>
          <p:nvPr/>
        </p:nvSpPr>
        <p:spPr>
          <a:xfrm>
            <a:off x="7647884" y="4361676"/>
            <a:ext cx="843280" cy="321815"/>
          </a:xfrm>
          <a:prstGeom prst="rightArrow">
            <a:avLst/>
          </a:prstGeom>
          <a:gradFill>
            <a:gsLst>
              <a:gs pos="87000">
                <a:srgbClr val="0070C0"/>
              </a:gs>
              <a:gs pos="0">
                <a:schemeClr val="accent1">
                  <a:lumMod val="30000"/>
                  <a:lumOff val="7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矩形: 圆角 44">
            <a:extLst>
              <a:ext uri="{FF2B5EF4-FFF2-40B4-BE49-F238E27FC236}">
                <a16:creationId xmlns:a16="http://schemas.microsoft.com/office/drawing/2014/main" id="{FA4564E8-4B13-40EE-8754-3086FF036BBE}"/>
              </a:ext>
            </a:extLst>
          </p:cNvPr>
          <p:cNvSpPr/>
          <p:nvPr/>
        </p:nvSpPr>
        <p:spPr>
          <a:xfrm>
            <a:off x="1162133" y="4279472"/>
            <a:ext cx="2672080" cy="492760"/>
          </a:xfrm>
          <a:prstGeom prst="roundRect">
            <a:avLst>
              <a:gd name="adj" fmla="val 7032"/>
            </a:avLst>
          </a:prstGeom>
          <a:noFill/>
          <a:ln>
            <a:gradFill>
              <a:gsLst>
                <a:gs pos="0">
                  <a:srgbClr val="007DDA"/>
                </a:gs>
                <a:gs pos="51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微软雅黑" panose="020B0503020204020204" pitchFamily="34" charset="-122"/>
                <a:ea typeface="微软雅黑" panose="020B0503020204020204" pitchFamily="34" charset="-122"/>
              </a:rPr>
              <a:t>系统开始安装</a:t>
            </a:r>
          </a:p>
        </p:txBody>
      </p:sp>
      <p:sp>
        <p:nvSpPr>
          <p:cNvPr id="18" name="文本框 17">
            <a:extLst>
              <a:ext uri="{FF2B5EF4-FFF2-40B4-BE49-F238E27FC236}">
                <a16:creationId xmlns:a16="http://schemas.microsoft.com/office/drawing/2014/main" id="{D68AF99D-A88E-41AB-911D-110E6AFCFD1B}"/>
              </a:ext>
            </a:extLst>
          </p:cNvPr>
          <p:cNvSpPr txBox="1"/>
          <p:nvPr/>
        </p:nvSpPr>
        <p:spPr>
          <a:xfrm>
            <a:off x="1932165" y="5284040"/>
            <a:ext cx="8327670" cy="679801"/>
          </a:xfrm>
          <a:prstGeom prst="rect">
            <a:avLst/>
          </a:prstGeom>
          <a:noFill/>
        </p:spPr>
        <p:txBody>
          <a:bodyPr wrap="square" rtlCol="0">
            <a:spAutoFit/>
          </a:bodyPr>
          <a:lstStyle/>
          <a:p>
            <a:pPr algn="ctr">
              <a:lnSpc>
                <a:spcPct val="125000"/>
              </a:lnSpc>
            </a:pPr>
            <a:r>
              <a:rPr lang="zh-CN" altLang="en-US" sz="1600" dirty="0">
                <a:latin typeface="微软雅黑" panose="020B0503020204020204" pitchFamily="34" charset="-122"/>
                <a:ea typeface="微软雅黑" panose="020B0503020204020204" pitchFamily="34" charset="-122"/>
              </a:rPr>
              <a:t>当在虚拟机中做实验的时候，密码无所谓强弱，但在生产环境中一定要让</a:t>
            </a:r>
            <a:r>
              <a:rPr lang="en-US" altLang="zh-CN" sz="1600" dirty="0">
                <a:latin typeface="微软雅黑" panose="020B0503020204020204" pitchFamily="34" charset="-122"/>
                <a:ea typeface="微软雅黑" panose="020B0503020204020204" pitchFamily="34" charset="-122"/>
              </a:rPr>
              <a:t>root</a:t>
            </a:r>
            <a:r>
              <a:rPr lang="zh-CN" altLang="en-US" sz="1600" dirty="0">
                <a:latin typeface="微软雅黑" panose="020B0503020204020204" pitchFamily="34" charset="-122"/>
                <a:ea typeface="微软雅黑" panose="020B0503020204020204" pitchFamily="34" charset="-122"/>
              </a:rPr>
              <a:t>管理员的密码足够复杂，否则系统将面临严重的安全问题。</a:t>
            </a:r>
          </a:p>
        </p:txBody>
      </p:sp>
      <p:pic>
        <p:nvPicPr>
          <p:cNvPr id="13314" name="图片 100" descr="说明: 第1章 动手部署一台Linux操作系统第1章 动手部署一台Linux操作系统">
            <a:extLst>
              <a:ext uri="{FF2B5EF4-FFF2-40B4-BE49-F238E27FC236}">
                <a16:creationId xmlns:a16="http://schemas.microsoft.com/office/drawing/2014/main" id="{DF8CD2D3-B019-4322-AE13-7818BB85903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8760" y="1488314"/>
            <a:ext cx="3298825" cy="2476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5" name="图片 101" descr="说明: 第1章 动手部署一台Linux操作系统第1章 动手部署一台Linux操作系统">
            <a:extLst>
              <a:ext uri="{FF2B5EF4-FFF2-40B4-BE49-F238E27FC236}">
                <a16:creationId xmlns:a16="http://schemas.microsoft.com/office/drawing/2014/main" id="{FFE4192F-E541-4679-9C20-93873E30764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29947" y="1488314"/>
            <a:ext cx="3298825" cy="2476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6" name="图片 102" descr="说明: 第1章 动手部署一台Linux操作系统第1章 动手部署一台Linux操作系统">
            <a:extLst>
              <a:ext uri="{FF2B5EF4-FFF2-40B4-BE49-F238E27FC236}">
                <a16:creationId xmlns:a16="http://schemas.microsoft.com/office/drawing/2014/main" id="{FC4D26AF-92FC-4B47-AA36-8ED3C23E8CD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211134" y="1488314"/>
            <a:ext cx="3296099" cy="2476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0746636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41" presetClass="entr" presetSubtype="0" fill="hold" grpId="0" nodeType="withEffect">
                                  <p:stCondLst>
                                    <p:cond delay="0"/>
                                  </p:stCondLst>
                                  <p:iterate type="lt">
                                    <p:tmPct val="12500"/>
                                  </p:iterate>
                                  <p:childTnLst>
                                    <p:set>
                                      <p:cBhvr>
                                        <p:cTn id="9" dur="1" fill="hold">
                                          <p:stCondLst>
                                            <p:cond delay="0"/>
                                          </p:stCondLst>
                                        </p:cTn>
                                        <p:tgtEl>
                                          <p:spTgt spid="13"/>
                                        </p:tgtEl>
                                        <p:attrNameLst>
                                          <p:attrName>style.visibility</p:attrName>
                                        </p:attrNameLst>
                                      </p:cBhvr>
                                      <p:to>
                                        <p:strVal val="visible"/>
                                      </p:to>
                                    </p:set>
                                    <p:anim calcmode="lin" valueType="num">
                                      <p:cBhvr>
                                        <p:cTn id="10" dur="300" fill="hold"/>
                                        <p:tgtEl>
                                          <p:spTgt spid="13"/>
                                        </p:tgtEl>
                                        <p:attrNameLst>
                                          <p:attrName>ppt_x</p:attrName>
                                        </p:attrNameLst>
                                      </p:cBhvr>
                                      <p:tavLst>
                                        <p:tav tm="0">
                                          <p:val>
                                            <p:strVal val="#ppt_x"/>
                                          </p:val>
                                        </p:tav>
                                        <p:tav tm="50000">
                                          <p:val>
                                            <p:strVal val="#ppt_x+.1"/>
                                          </p:val>
                                        </p:tav>
                                        <p:tav tm="100000">
                                          <p:val>
                                            <p:strVal val="#ppt_x"/>
                                          </p:val>
                                        </p:tav>
                                      </p:tavLst>
                                    </p:anim>
                                    <p:anim calcmode="lin" valueType="num">
                                      <p:cBhvr>
                                        <p:cTn id="11" dur="300" fill="hold"/>
                                        <p:tgtEl>
                                          <p:spTgt spid="13"/>
                                        </p:tgtEl>
                                        <p:attrNameLst>
                                          <p:attrName>ppt_y</p:attrName>
                                        </p:attrNameLst>
                                      </p:cBhvr>
                                      <p:tavLst>
                                        <p:tav tm="0">
                                          <p:val>
                                            <p:strVal val="#ppt_y"/>
                                          </p:val>
                                        </p:tav>
                                        <p:tav tm="100000">
                                          <p:val>
                                            <p:strVal val="#ppt_y"/>
                                          </p:val>
                                        </p:tav>
                                      </p:tavLst>
                                    </p:anim>
                                    <p:anim calcmode="lin" valueType="num">
                                      <p:cBhvr>
                                        <p:cTn id="12" dur="300" fill="hold"/>
                                        <p:tgtEl>
                                          <p:spTgt spid="13"/>
                                        </p:tgtEl>
                                        <p:attrNameLst>
                                          <p:attrName>ppt_h</p:attrName>
                                        </p:attrNameLst>
                                      </p:cBhvr>
                                      <p:tavLst>
                                        <p:tav tm="0">
                                          <p:val>
                                            <p:strVal val="#ppt_h/10"/>
                                          </p:val>
                                        </p:tav>
                                        <p:tav tm="50000">
                                          <p:val>
                                            <p:strVal val="#ppt_h+.01"/>
                                          </p:val>
                                        </p:tav>
                                        <p:tav tm="100000">
                                          <p:val>
                                            <p:strVal val="#ppt_h"/>
                                          </p:val>
                                        </p:tav>
                                      </p:tavLst>
                                    </p:anim>
                                    <p:anim calcmode="lin" valueType="num">
                                      <p:cBhvr>
                                        <p:cTn id="13" dur="300" fill="hold"/>
                                        <p:tgtEl>
                                          <p:spTgt spid="13"/>
                                        </p:tgtEl>
                                        <p:attrNameLst>
                                          <p:attrName>ppt_w</p:attrName>
                                        </p:attrNameLst>
                                      </p:cBhvr>
                                      <p:tavLst>
                                        <p:tav tm="0">
                                          <p:val>
                                            <p:strVal val="#ppt_w/10"/>
                                          </p:val>
                                        </p:tav>
                                        <p:tav tm="50000">
                                          <p:val>
                                            <p:strVal val="#ppt_w+.01"/>
                                          </p:val>
                                        </p:tav>
                                        <p:tav tm="100000">
                                          <p:val>
                                            <p:strVal val="#ppt_w"/>
                                          </p:val>
                                        </p:tav>
                                      </p:tavLst>
                                    </p:anim>
                                    <p:animEffect transition="in" filter="fade">
                                      <p:cBhvr>
                                        <p:cTn id="14" dur="300" tmFilter="0,0; .5, 1; 1, 1"/>
                                        <p:tgtEl>
                                          <p:spTgt spid="13"/>
                                        </p:tgtEl>
                                      </p:cBhvr>
                                    </p:animEffect>
                                  </p:childTnLst>
                                </p:cTn>
                              </p:par>
                              <p:par>
                                <p:cTn id="15" presetID="22" presetClass="entr" presetSubtype="4"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down)">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695325" y="318442"/>
            <a:ext cx="4315960" cy="461665"/>
          </a:xfrm>
          <a:prstGeom prst="rect">
            <a:avLst/>
          </a:prstGeom>
          <a:noFill/>
        </p:spPr>
        <p:txBody>
          <a:bodyPr wrap="square" rtlCol="0">
            <a:spAutoFit/>
          </a:bodyPr>
          <a:lstStyle/>
          <a:p>
            <a:r>
              <a:rPr lang="zh-CN" altLang="en-US" sz="2400" b="1" dirty="0">
                <a:solidFill>
                  <a:schemeClr val="tx1">
                    <a:lumMod val="95000"/>
                    <a:lumOff val="5000"/>
                  </a:schemeClr>
                </a:solidFill>
                <a:latin typeface="微软雅黑" panose="020B0503020204020204" pitchFamily="34" charset="-122"/>
                <a:ea typeface="微软雅黑" panose="020B0503020204020204" pitchFamily="34" charset="-122"/>
              </a:rPr>
              <a:t>安装</a:t>
            </a:r>
            <a:r>
              <a:rPr lang="en-US" altLang="zh-CN" sz="2400" b="1" dirty="0">
                <a:solidFill>
                  <a:schemeClr val="tx1">
                    <a:lumMod val="95000"/>
                    <a:lumOff val="5000"/>
                  </a:schemeClr>
                </a:solidFill>
                <a:latin typeface="微软雅黑" panose="020B0503020204020204" pitchFamily="34" charset="-122"/>
                <a:ea typeface="微软雅黑" panose="020B0503020204020204" pitchFamily="34" charset="-122"/>
              </a:rPr>
              <a:t>Linux</a:t>
            </a:r>
            <a:r>
              <a:rPr lang="zh-CN" altLang="en-US" sz="2400" b="1" dirty="0">
                <a:solidFill>
                  <a:schemeClr val="tx1">
                    <a:lumMod val="95000"/>
                    <a:lumOff val="5000"/>
                  </a:schemeClr>
                </a:solidFill>
                <a:latin typeface="微软雅黑" panose="020B0503020204020204" pitchFamily="34" charset="-122"/>
                <a:ea typeface="微软雅黑" panose="020B0503020204020204" pitchFamily="34" charset="-122"/>
              </a:rPr>
              <a:t>系统</a:t>
            </a:r>
          </a:p>
        </p:txBody>
      </p:sp>
      <p:grpSp>
        <p:nvGrpSpPr>
          <p:cNvPr id="31" name="组合 30"/>
          <p:cNvGrpSpPr/>
          <p:nvPr/>
        </p:nvGrpSpPr>
        <p:grpSpPr>
          <a:xfrm>
            <a:off x="123780" y="359255"/>
            <a:ext cx="445894" cy="351309"/>
            <a:chOff x="123780" y="534395"/>
            <a:chExt cx="445894" cy="351309"/>
          </a:xfrm>
        </p:grpSpPr>
        <p:sp>
          <p:nvSpPr>
            <p:cNvPr id="32" name="等腰三角形 31"/>
            <p:cNvSpPr/>
            <p:nvPr/>
          </p:nvSpPr>
          <p:spPr>
            <a:xfrm>
              <a:off x="382996" y="534395"/>
              <a:ext cx="186678" cy="160930"/>
            </a:xfrm>
            <a:prstGeom prst="triangle">
              <a:avLst/>
            </a:prstGeom>
            <a:solidFill>
              <a:schemeClr val="accent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等腰三角形 32"/>
            <p:cNvSpPr/>
            <p:nvPr/>
          </p:nvSpPr>
          <p:spPr>
            <a:xfrm rot="1110499">
              <a:off x="203197" y="561123"/>
              <a:ext cx="309372" cy="272312"/>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等腰三角形 33"/>
            <p:cNvSpPr/>
            <p:nvPr/>
          </p:nvSpPr>
          <p:spPr>
            <a:xfrm>
              <a:off x="123780" y="809504"/>
              <a:ext cx="88392" cy="76200"/>
            </a:xfrm>
            <a:prstGeom prst="triangle">
              <a:avLst/>
            </a:prstGeom>
            <a:solidFill>
              <a:schemeClr val="accent1">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10670045" y="6308725"/>
            <a:ext cx="826630" cy="549275"/>
            <a:chOff x="9868845" y="-64101"/>
            <a:chExt cx="826630" cy="549275"/>
          </a:xfrm>
        </p:grpSpPr>
        <p:sp>
          <p:nvSpPr>
            <p:cNvPr id="2" name="矩形 1"/>
            <p:cNvSpPr/>
            <p:nvPr/>
          </p:nvSpPr>
          <p:spPr>
            <a:xfrm>
              <a:off x="9868845" y="-64101"/>
              <a:ext cx="826630" cy="54927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9989121" y="10481"/>
              <a:ext cx="586078" cy="400110"/>
            </a:xfrm>
            <a:prstGeom prst="rect">
              <a:avLst/>
            </a:prstGeom>
            <a:noFill/>
          </p:spPr>
          <p:txBody>
            <a:bodyPr wrap="square" rtlCol="0">
              <a:spAutoFit/>
            </a:bodyPr>
            <a:lstStyle/>
            <a:p>
              <a:pPr algn="ctr"/>
              <a:r>
                <a:rPr lang="en-US" altLang="zh-CN" sz="2000" b="1" dirty="0">
                  <a:solidFill>
                    <a:schemeClr val="bg1"/>
                  </a:solidFill>
                  <a:latin typeface="微软雅黑" panose="020B0503020204020204" pitchFamily="34" charset="-122"/>
                  <a:ea typeface="微软雅黑" panose="020B0503020204020204" pitchFamily="34" charset="-122"/>
                </a:rPr>
                <a:t>23</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grpSp>
      <p:sp>
        <p:nvSpPr>
          <p:cNvPr id="46" name="矩形: 圆角 45">
            <a:extLst>
              <a:ext uri="{FF2B5EF4-FFF2-40B4-BE49-F238E27FC236}">
                <a16:creationId xmlns:a16="http://schemas.microsoft.com/office/drawing/2014/main" id="{5CA9A2F6-AA14-4851-8DB7-0607712CAA55}"/>
              </a:ext>
            </a:extLst>
          </p:cNvPr>
          <p:cNvSpPr/>
          <p:nvPr/>
        </p:nvSpPr>
        <p:spPr>
          <a:xfrm>
            <a:off x="4699267" y="4528090"/>
            <a:ext cx="2260672" cy="492761"/>
          </a:xfrm>
          <a:prstGeom prst="roundRect">
            <a:avLst>
              <a:gd name="adj" fmla="val 7032"/>
            </a:avLst>
          </a:prstGeom>
          <a:noFill/>
          <a:ln>
            <a:gradFill>
              <a:gsLst>
                <a:gs pos="0">
                  <a:srgbClr val="007DDA"/>
                </a:gs>
                <a:gs pos="51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r>
              <a:rPr lang="zh-CN" altLang="en-US" dirty="0">
                <a:solidFill>
                  <a:schemeClr val="tx1"/>
                </a:solidFill>
                <a:latin typeface="微软雅黑" panose="020B0503020204020204" pitchFamily="34" charset="-122"/>
                <a:ea typeface="微软雅黑" panose="020B0503020204020204" pitchFamily="34" charset="-122"/>
              </a:rPr>
              <a:t>安装后的收尾工作</a:t>
            </a:r>
          </a:p>
        </p:txBody>
      </p:sp>
      <p:sp>
        <p:nvSpPr>
          <p:cNvPr id="47" name="矩形: 圆角 46">
            <a:extLst>
              <a:ext uri="{FF2B5EF4-FFF2-40B4-BE49-F238E27FC236}">
                <a16:creationId xmlns:a16="http://schemas.microsoft.com/office/drawing/2014/main" id="{5E50DA80-8F83-40E2-AB39-2C5C028F36CA}"/>
              </a:ext>
            </a:extLst>
          </p:cNvPr>
          <p:cNvSpPr/>
          <p:nvPr/>
        </p:nvSpPr>
        <p:spPr>
          <a:xfrm>
            <a:off x="8696743" y="4528091"/>
            <a:ext cx="2260673" cy="492760"/>
          </a:xfrm>
          <a:prstGeom prst="roundRect">
            <a:avLst>
              <a:gd name="adj" fmla="val 7032"/>
            </a:avLst>
          </a:prstGeom>
          <a:noFill/>
          <a:ln>
            <a:gradFill>
              <a:gsLst>
                <a:gs pos="0">
                  <a:srgbClr val="007DDA"/>
                </a:gs>
                <a:gs pos="51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微软雅黑" panose="020B0503020204020204" pitchFamily="34" charset="-122"/>
                <a:ea typeface="微软雅黑" panose="020B0503020204020204" pitchFamily="34" charset="-122"/>
              </a:rPr>
              <a:t>接受红帽许可协议</a:t>
            </a:r>
          </a:p>
        </p:txBody>
      </p:sp>
      <p:sp>
        <p:nvSpPr>
          <p:cNvPr id="11" name="箭头: 右 10">
            <a:extLst>
              <a:ext uri="{FF2B5EF4-FFF2-40B4-BE49-F238E27FC236}">
                <a16:creationId xmlns:a16="http://schemas.microsoft.com/office/drawing/2014/main" id="{FE0C5F97-E7E0-4D23-8DD8-26532D12C34B}"/>
              </a:ext>
            </a:extLst>
          </p:cNvPr>
          <p:cNvSpPr/>
          <p:nvPr/>
        </p:nvSpPr>
        <p:spPr>
          <a:xfrm>
            <a:off x="3700257" y="4613563"/>
            <a:ext cx="843280" cy="321815"/>
          </a:xfrm>
          <a:prstGeom prst="rightArrow">
            <a:avLst/>
          </a:prstGeom>
          <a:gradFill>
            <a:gsLst>
              <a:gs pos="87000">
                <a:srgbClr val="0070C0"/>
              </a:gs>
              <a:gs pos="0">
                <a:schemeClr val="accent1">
                  <a:lumMod val="30000"/>
                  <a:lumOff val="7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箭头: 右 47">
            <a:extLst>
              <a:ext uri="{FF2B5EF4-FFF2-40B4-BE49-F238E27FC236}">
                <a16:creationId xmlns:a16="http://schemas.microsoft.com/office/drawing/2014/main" id="{068876DC-9E66-4025-97ED-FCE952FB4025}"/>
              </a:ext>
            </a:extLst>
          </p:cNvPr>
          <p:cNvSpPr/>
          <p:nvPr/>
        </p:nvSpPr>
        <p:spPr>
          <a:xfrm>
            <a:off x="7406701" y="4613562"/>
            <a:ext cx="843280" cy="321815"/>
          </a:xfrm>
          <a:prstGeom prst="rightArrow">
            <a:avLst/>
          </a:prstGeom>
          <a:gradFill>
            <a:gsLst>
              <a:gs pos="87000">
                <a:srgbClr val="0070C0"/>
              </a:gs>
              <a:gs pos="0">
                <a:schemeClr val="accent1">
                  <a:lumMod val="30000"/>
                  <a:lumOff val="7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矩形: 圆角 44">
            <a:extLst>
              <a:ext uri="{FF2B5EF4-FFF2-40B4-BE49-F238E27FC236}">
                <a16:creationId xmlns:a16="http://schemas.microsoft.com/office/drawing/2014/main" id="{FA4564E8-4B13-40EE-8754-3086FF036BBE}"/>
              </a:ext>
            </a:extLst>
          </p:cNvPr>
          <p:cNvSpPr/>
          <p:nvPr/>
        </p:nvSpPr>
        <p:spPr>
          <a:xfrm>
            <a:off x="872447" y="4531358"/>
            <a:ext cx="2672080" cy="492760"/>
          </a:xfrm>
          <a:prstGeom prst="roundRect">
            <a:avLst>
              <a:gd name="adj" fmla="val 7032"/>
            </a:avLst>
          </a:prstGeom>
          <a:noFill/>
          <a:ln>
            <a:gradFill>
              <a:gsLst>
                <a:gs pos="0">
                  <a:srgbClr val="007DDA"/>
                </a:gs>
                <a:gs pos="51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微软雅黑" panose="020B0503020204020204" pitchFamily="34" charset="-122"/>
                <a:ea typeface="微软雅黑" panose="020B0503020204020204" pitchFamily="34" charset="-122"/>
              </a:rPr>
              <a:t>安装完毕后等待重启</a:t>
            </a:r>
          </a:p>
        </p:txBody>
      </p:sp>
      <p:sp>
        <p:nvSpPr>
          <p:cNvPr id="18" name="文本框 17">
            <a:extLst>
              <a:ext uri="{FF2B5EF4-FFF2-40B4-BE49-F238E27FC236}">
                <a16:creationId xmlns:a16="http://schemas.microsoft.com/office/drawing/2014/main" id="{0E401DFE-50ED-41C6-A940-125EF1955303}"/>
              </a:ext>
            </a:extLst>
          </p:cNvPr>
          <p:cNvSpPr txBox="1"/>
          <p:nvPr/>
        </p:nvSpPr>
        <p:spPr>
          <a:xfrm>
            <a:off x="1932165" y="5284040"/>
            <a:ext cx="8327670" cy="679801"/>
          </a:xfrm>
          <a:prstGeom prst="rect">
            <a:avLst/>
          </a:prstGeom>
          <a:noFill/>
        </p:spPr>
        <p:txBody>
          <a:bodyPr wrap="square" rtlCol="0">
            <a:spAutoFit/>
          </a:bodyPr>
          <a:lstStyle/>
          <a:p>
            <a:pPr algn="ctr">
              <a:lnSpc>
                <a:spcPct val="125000"/>
              </a:lnSpc>
            </a:pPr>
            <a:r>
              <a:rPr lang="en-US" altLang="zh-CN" sz="1600" dirty="0">
                <a:latin typeface="微软雅黑" panose="020B0503020204020204" pitchFamily="34" charset="-122"/>
                <a:ea typeface="微软雅黑" panose="020B0503020204020204" pitchFamily="34" charset="-122"/>
              </a:rPr>
              <a:t>Subscription Manager</a:t>
            </a:r>
            <a:r>
              <a:rPr lang="zh-CN" altLang="en-US" sz="1600" dirty="0">
                <a:latin typeface="微软雅黑" panose="020B0503020204020204" pitchFamily="34" charset="-122"/>
                <a:ea typeface="微软雅黑" panose="020B0503020204020204" pitchFamily="34" charset="-122"/>
              </a:rPr>
              <a:t>。它指的是红帽产品订阅服务，是红帽公司的一项收费服务，我们暂时不需要。</a:t>
            </a:r>
          </a:p>
        </p:txBody>
      </p:sp>
      <p:pic>
        <p:nvPicPr>
          <p:cNvPr id="14338" name="图片 103" descr="说明: 第1章 动手部署一台Linux操作系统第1章 动手部署一台Linux操作系统">
            <a:extLst>
              <a:ext uri="{FF2B5EF4-FFF2-40B4-BE49-F238E27FC236}">
                <a16:creationId xmlns:a16="http://schemas.microsoft.com/office/drawing/2014/main" id="{4FB26003-EBB6-4742-B563-4587A926100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6994" y="1908555"/>
            <a:ext cx="3022987" cy="2271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39" name="图片 104" descr="说明: 第1章 动手部署一台Linux操作系统第1章 动手部署一台Linux操作系统">
            <a:extLst>
              <a:ext uri="{FF2B5EF4-FFF2-40B4-BE49-F238E27FC236}">
                <a16:creationId xmlns:a16="http://schemas.microsoft.com/office/drawing/2014/main" id="{4BA366F7-7541-43F5-8438-019CC377AAD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933903" y="1908556"/>
            <a:ext cx="3791401" cy="2271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40" name="图片 105" descr="说明: 第1章 动手部署一台Linux操作系统第1章 动手部署一台Linux操作系统">
            <a:extLst>
              <a:ext uri="{FF2B5EF4-FFF2-40B4-BE49-F238E27FC236}">
                <a16:creationId xmlns:a16="http://schemas.microsoft.com/office/drawing/2014/main" id="{82FD9D0A-7102-4D1E-9F71-C07C07DD6D63}"/>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939226" y="1908556"/>
            <a:ext cx="3775707" cy="2271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3178449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41" presetClass="entr" presetSubtype="0" fill="hold" grpId="0" nodeType="withEffect">
                                  <p:stCondLst>
                                    <p:cond delay="0"/>
                                  </p:stCondLst>
                                  <p:iterate type="lt">
                                    <p:tmPct val="12500"/>
                                  </p:iterate>
                                  <p:childTnLst>
                                    <p:set>
                                      <p:cBhvr>
                                        <p:cTn id="9" dur="1" fill="hold">
                                          <p:stCondLst>
                                            <p:cond delay="0"/>
                                          </p:stCondLst>
                                        </p:cTn>
                                        <p:tgtEl>
                                          <p:spTgt spid="13"/>
                                        </p:tgtEl>
                                        <p:attrNameLst>
                                          <p:attrName>style.visibility</p:attrName>
                                        </p:attrNameLst>
                                      </p:cBhvr>
                                      <p:to>
                                        <p:strVal val="visible"/>
                                      </p:to>
                                    </p:set>
                                    <p:anim calcmode="lin" valueType="num">
                                      <p:cBhvr>
                                        <p:cTn id="10" dur="300" fill="hold"/>
                                        <p:tgtEl>
                                          <p:spTgt spid="13"/>
                                        </p:tgtEl>
                                        <p:attrNameLst>
                                          <p:attrName>ppt_x</p:attrName>
                                        </p:attrNameLst>
                                      </p:cBhvr>
                                      <p:tavLst>
                                        <p:tav tm="0">
                                          <p:val>
                                            <p:strVal val="#ppt_x"/>
                                          </p:val>
                                        </p:tav>
                                        <p:tav tm="50000">
                                          <p:val>
                                            <p:strVal val="#ppt_x+.1"/>
                                          </p:val>
                                        </p:tav>
                                        <p:tav tm="100000">
                                          <p:val>
                                            <p:strVal val="#ppt_x"/>
                                          </p:val>
                                        </p:tav>
                                      </p:tavLst>
                                    </p:anim>
                                    <p:anim calcmode="lin" valueType="num">
                                      <p:cBhvr>
                                        <p:cTn id="11" dur="300" fill="hold"/>
                                        <p:tgtEl>
                                          <p:spTgt spid="13"/>
                                        </p:tgtEl>
                                        <p:attrNameLst>
                                          <p:attrName>ppt_y</p:attrName>
                                        </p:attrNameLst>
                                      </p:cBhvr>
                                      <p:tavLst>
                                        <p:tav tm="0">
                                          <p:val>
                                            <p:strVal val="#ppt_y"/>
                                          </p:val>
                                        </p:tav>
                                        <p:tav tm="100000">
                                          <p:val>
                                            <p:strVal val="#ppt_y"/>
                                          </p:val>
                                        </p:tav>
                                      </p:tavLst>
                                    </p:anim>
                                    <p:anim calcmode="lin" valueType="num">
                                      <p:cBhvr>
                                        <p:cTn id="12" dur="300" fill="hold"/>
                                        <p:tgtEl>
                                          <p:spTgt spid="13"/>
                                        </p:tgtEl>
                                        <p:attrNameLst>
                                          <p:attrName>ppt_h</p:attrName>
                                        </p:attrNameLst>
                                      </p:cBhvr>
                                      <p:tavLst>
                                        <p:tav tm="0">
                                          <p:val>
                                            <p:strVal val="#ppt_h/10"/>
                                          </p:val>
                                        </p:tav>
                                        <p:tav tm="50000">
                                          <p:val>
                                            <p:strVal val="#ppt_h+.01"/>
                                          </p:val>
                                        </p:tav>
                                        <p:tav tm="100000">
                                          <p:val>
                                            <p:strVal val="#ppt_h"/>
                                          </p:val>
                                        </p:tav>
                                      </p:tavLst>
                                    </p:anim>
                                    <p:anim calcmode="lin" valueType="num">
                                      <p:cBhvr>
                                        <p:cTn id="13" dur="300" fill="hold"/>
                                        <p:tgtEl>
                                          <p:spTgt spid="13"/>
                                        </p:tgtEl>
                                        <p:attrNameLst>
                                          <p:attrName>ppt_w</p:attrName>
                                        </p:attrNameLst>
                                      </p:cBhvr>
                                      <p:tavLst>
                                        <p:tav tm="0">
                                          <p:val>
                                            <p:strVal val="#ppt_w/10"/>
                                          </p:val>
                                        </p:tav>
                                        <p:tav tm="50000">
                                          <p:val>
                                            <p:strVal val="#ppt_w+.01"/>
                                          </p:val>
                                        </p:tav>
                                        <p:tav tm="100000">
                                          <p:val>
                                            <p:strVal val="#ppt_w"/>
                                          </p:val>
                                        </p:tav>
                                      </p:tavLst>
                                    </p:anim>
                                    <p:animEffect transition="in" filter="fade">
                                      <p:cBhvr>
                                        <p:cTn id="14" dur="300" tmFilter="0,0; .5, 1; 1, 1"/>
                                        <p:tgtEl>
                                          <p:spTgt spid="13"/>
                                        </p:tgtEl>
                                      </p:cBhvr>
                                    </p:animEffect>
                                  </p:childTnLst>
                                </p:cTn>
                              </p:par>
                              <p:par>
                                <p:cTn id="15" presetID="22" presetClass="entr" presetSubtype="4"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down)">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695325" y="318442"/>
            <a:ext cx="4315960" cy="461665"/>
          </a:xfrm>
          <a:prstGeom prst="rect">
            <a:avLst/>
          </a:prstGeom>
          <a:noFill/>
        </p:spPr>
        <p:txBody>
          <a:bodyPr wrap="square" rtlCol="0">
            <a:spAutoFit/>
          </a:bodyPr>
          <a:lstStyle/>
          <a:p>
            <a:r>
              <a:rPr lang="zh-CN" altLang="en-US" sz="2400" b="1" dirty="0">
                <a:solidFill>
                  <a:schemeClr val="tx1">
                    <a:lumMod val="95000"/>
                    <a:lumOff val="5000"/>
                  </a:schemeClr>
                </a:solidFill>
                <a:latin typeface="微软雅黑" panose="020B0503020204020204" pitchFamily="34" charset="-122"/>
                <a:ea typeface="微软雅黑" panose="020B0503020204020204" pitchFamily="34" charset="-122"/>
              </a:rPr>
              <a:t>安装</a:t>
            </a:r>
            <a:r>
              <a:rPr lang="en-US" altLang="zh-CN" sz="2400" b="1" dirty="0">
                <a:solidFill>
                  <a:schemeClr val="tx1">
                    <a:lumMod val="95000"/>
                    <a:lumOff val="5000"/>
                  </a:schemeClr>
                </a:solidFill>
                <a:latin typeface="微软雅黑" panose="020B0503020204020204" pitchFamily="34" charset="-122"/>
                <a:ea typeface="微软雅黑" panose="020B0503020204020204" pitchFamily="34" charset="-122"/>
              </a:rPr>
              <a:t>Linux</a:t>
            </a:r>
            <a:r>
              <a:rPr lang="zh-CN" altLang="en-US" sz="2400" b="1" dirty="0">
                <a:solidFill>
                  <a:schemeClr val="tx1">
                    <a:lumMod val="95000"/>
                    <a:lumOff val="5000"/>
                  </a:schemeClr>
                </a:solidFill>
                <a:latin typeface="微软雅黑" panose="020B0503020204020204" pitchFamily="34" charset="-122"/>
                <a:ea typeface="微软雅黑" panose="020B0503020204020204" pitchFamily="34" charset="-122"/>
              </a:rPr>
              <a:t>系统</a:t>
            </a:r>
          </a:p>
        </p:txBody>
      </p:sp>
      <p:grpSp>
        <p:nvGrpSpPr>
          <p:cNvPr id="31" name="组合 30"/>
          <p:cNvGrpSpPr/>
          <p:nvPr/>
        </p:nvGrpSpPr>
        <p:grpSpPr>
          <a:xfrm>
            <a:off x="123780" y="359255"/>
            <a:ext cx="445894" cy="351309"/>
            <a:chOff x="123780" y="534395"/>
            <a:chExt cx="445894" cy="351309"/>
          </a:xfrm>
        </p:grpSpPr>
        <p:sp>
          <p:nvSpPr>
            <p:cNvPr id="32" name="等腰三角形 31"/>
            <p:cNvSpPr/>
            <p:nvPr/>
          </p:nvSpPr>
          <p:spPr>
            <a:xfrm>
              <a:off x="382996" y="534395"/>
              <a:ext cx="186678" cy="160930"/>
            </a:xfrm>
            <a:prstGeom prst="triangle">
              <a:avLst/>
            </a:prstGeom>
            <a:solidFill>
              <a:schemeClr val="accent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等腰三角形 32"/>
            <p:cNvSpPr/>
            <p:nvPr/>
          </p:nvSpPr>
          <p:spPr>
            <a:xfrm rot="1110499">
              <a:off x="203197" y="561123"/>
              <a:ext cx="309372" cy="272312"/>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等腰三角形 33"/>
            <p:cNvSpPr/>
            <p:nvPr/>
          </p:nvSpPr>
          <p:spPr>
            <a:xfrm>
              <a:off x="123780" y="809504"/>
              <a:ext cx="88392" cy="76200"/>
            </a:xfrm>
            <a:prstGeom prst="triangle">
              <a:avLst/>
            </a:prstGeom>
            <a:solidFill>
              <a:schemeClr val="accent1">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10670045" y="6308725"/>
            <a:ext cx="826630" cy="549275"/>
            <a:chOff x="9868845" y="-64101"/>
            <a:chExt cx="826630" cy="549275"/>
          </a:xfrm>
        </p:grpSpPr>
        <p:sp>
          <p:nvSpPr>
            <p:cNvPr id="2" name="矩形 1"/>
            <p:cNvSpPr/>
            <p:nvPr/>
          </p:nvSpPr>
          <p:spPr>
            <a:xfrm>
              <a:off x="9868845" y="-64101"/>
              <a:ext cx="826630" cy="54927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9989121" y="10481"/>
              <a:ext cx="586078" cy="400110"/>
            </a:xfrm>
            <a:prstGeom prst="rect">
              <a:avLst/>
            </a:prstGeom>
            <a:noFill/>
          </p:spPr>
          <p:txBody>
            <a:bodyPr wrap="square" rtlCol="0">
              <a:spAutoFit/>
            </a:bodyPr>
            <a:lstStyle/>
            <a:p>
              <a:pPr algn="ctr"/>
              <a:r>
                <a:rPr lang="en-US" altLang="zh-CN" sz="2000" b="1" dirty="0">
                  <a:solidFill>
                    <a:schemeClr val="bg1"/>
                  </a:solidFill>
                  <a:latin typeface="微软雅黑" panose="020B0503020204020204" pitchFamily="34" charset="-122"/>
                  <a:ea typeface="微软雅黑" panose="020B0503020204020204" pitchFamily="34" charset="-122"/>
                </a:rPr>
                <a:t>24</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grpSp>
      <p:sp>
        <p:nvSpPr>
          <p:cNvPr id="46" name="矩形: 圆角 45">
            <a:extLst>
              <a:ext uri="{FF2B5EF4-FFF2-40B4-BE49-F238E27FC236}">
                <a16:creationId xmlns:a16="http://schemas.microsoft.com/office/drawing/2014/main" id="{5CA9A2F6-AA14-4851-8DB7-0607712CAA55}"/>
              </a:ext>
            </a:extLst>
          </p:cNvPr>
          <p:cNvSpPr/>
          <p:nvPr/>
        </p:nvSpPr>
        <p:spPr>
          <a:xfrm>
            <a:off x="5034363" y="4151499"/>
            <a:ext cx="2260672" cy="492761"/>
          </a:xfrm>
          <a:prstGeom prst="roundRect">
            <a:avLst>
              <a:gd name="adj" fmla="val 7032"/>
            </a:avLst>
          </a:prstGeom>
          <a:noFill/>
          <a:ln>
            <a:gradFill>
              <a:gsLst>
                <a:gs pos="0">
                  <a:srgbClr val="007DDA"/>
                </a:gs>
                <a:gs pos="51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r>
              <a:rPr lang="zh-CN" altLang="en-US" dirty="0">
                <a:solidFill>
                  <a:schemeClr val="tx1"/>
                </a:solidFill>
                <a:latin typeface="微软雅黑" panose="020B0503020204020204" pitchFamily="34" charset="-122"/>
                <a:ea typeface="微软雅黑" panose="020B0503020204020204" pitchFamily="34" charset="-122"/>
              </a:rPr>
              <a:t>输入管理员账号</a:t>
            </a:r>
          </a:p>
        </p:txBody>
      </p:sp>
      <p:sp>
        <p:nvSpPr>
          <p:cNvPr id="47" name="矩形: 圆角 46">
            <a:extLst>
              <a:ext uri="{FF2B5EF4-FFF2-40B4-BE49-F238E27FC236}">
                <a16:creationId xmlns:a16="http://schemas.microsoft.com/office/drawing/2014/main" id="{5E50DA80-8F83-40E2-AB39-2C5C028F36CA}"/>
              </a:ext>
            </a:extLst>
          </p:cNvPr>
          <p:cNvSpPr/>
          <p:nvPr/>
        </p:nvSpPr>
        <p:spPr>
          <a:xfrm>
            <a:off x="8813499" y="4151500"/>
            <a:ext cx="2260673" cy="492760"/>
          </a:xfrm>
          <a:prstGeom prst="roundRect">
            <a:avLst>
              <a:gd name="adj" fmla="val 7032"/>
            </a:avLst>
          </a:prstGeom>
          <a:noFill/>
          <a:ln>
            <a:gradFill>
              <a:gsLst>
                <a:gs pos="0">
                  <a:srgbClr val="007DDA"/>
                </a:gs>
                <a:gs pos="51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微软雅黑" panose="020B0503020204020204" pitchFamily="34" charset="-122"/>
                <a:ea typeface="微软雅黑" panose="020B0503020204020204" pitchFamily="34" charset="-122"/>
              </a:rPr>
              <a:t>输入管理员密码</a:t>
            </a:r>
          </a:p>
        </p:txBody>
      </p:sp>
      <p:sp>
        <p:nvSpPr>
          <p:cNvPr id="11" name="箭头: 右 10">
            <a:extLst>
              <a:ext uri="{FF2B5EF4-FFF2-40B4-BE49-F238E27FC236}">
                <a16:creationId xmlns:a16="http://schemas.microsoft.com/office/drawing/2014/main" id="{FE0C5F97-E7E0-4D23-8DD8-26532D12C34B}"/>
              </a:ext>
            </a:extLst>
          </p:cNvPr>
          <p:cNvSpPr/>
          <p:nvPr/>
        </p:nvSpPr>
        <p:spPr>
          <a:xfrm>
            <a:off x="3956343" y="4236972"/>
            <a:ext cx="843280" cy="321815"/>
          </a:xfrm>
          <a:prstGeom prst="rightArrow">
            <a:avLst/>
          </a:prstGeom>
          <a:gradFill>
            <a:gsLst>
              <a:gs pos="87000">
                <a:srgbClr val="0070C0"/>
              </a:gs>
              <a:gs pos="0">
                <a:schemeClr val="accent1">
                  <a:lumMod val="30000"/>
                  <a:lumOff val="7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箭头: 右 47">
            <a:extLst>
              <a:ext uri="{FF2B5EF4-FFF2-40B4-BE49-F238E27FC236}">
                <a16:creationId xmlns:a16="http://schemas.microsoft.com/office/drawing/2014/main" id="{068876DC-9E66-4025-97ED-FCE952FB4025}"/>
              </a:ext>
            </a:extLst>
          </p:cNvPr>
          <p:cNvSpPr/>
          <p:nvPr/>
        </p:nvSpPr>
        <p:spPr>
          <a:xfrm>
            <a:off x="7632627" y="4236971"/>
            <a:ext cx="843280" cy="321815"/>
          </a:xfrm>
          <a:prstGeom prst="rightArrow">
            <a:avLst/>
          </a:prstGeom>
          <a:gradFill>
            <a:gsLst>
              <a:gs pos="87000">
                <a:srgbClr val="0070C0"/>
              </a:gs>
              <a:gs pos="0">
                <a:schemeClr val="accent1">
                  <a:lumMod val="30000"/>
                  <a:lumOff val="7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矩形: 圆角 44">
            <a:extLst>
              <a:ext uri="{FF2B5EF4-FFF2-40B4-BE49-F238E27FC236}">
                <a16:creationId xmlns:a16="http://schemas.microsoft.com/office/drawing/2014/main" id="{FA4564E8-4B13-40EE-8754-3086FF036BBE}"/>
              </a:ext>
            </a:extLst>
          </p:cNvPr>
          <p:cNvSpPr/>
          <p:nvPr/>
        </p:nvSpPr>
        <p:spPr>
          <a:xfrm>
            <a:off x="1049523" y="4154767"/>
            <a:ext cx="2672080" cy="492760"/>
          </a:xfrm>
          <a:prstGeom prst="roundRect">
            <a:avLst>
              <a:gd name="adj" fmla="val 7032"/>
            </a:avLst>
          </a:prstGeom>
          <a:noFill/>
          <a:ln>
            <a:gradFill>
              <a:gsLst>
                <a:gs pos="0">
                  <a:srgbClr val="007DDA"/>
                </a:gs>
                <a:gs pos="51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微软雅黑" panose="020B0503020204020204" pitchFamily="34" charset="-122"/>
                <a:ea typeface="微软雅黑" panose="020B0503020204020204" pitchFamily="34" charset="-122"/>
              </a:rPr>
              <a:t>选择用其他用户登录</a:t>
            </a:r>
          </a:p>
        </p:txBody>
      </p:sp>
      <p:sp>
        <p:nvSpPr>
          <p:cNvPr id="18" name="文本框 17">
            <a:extLst>
              <a:ext uri="{FF2B5EF4-FFF2-40B4-BE49-F238E27FC236}">
                <a16:creationId xmlns:a16="http://schemas.microsoft.com/office/drawing/2014/main" id="{2DC5E143-51E5-43FE-9C95-FC3241BABED3}"/>
              </a:ext>
            </a:extLst>
          </p:cNvPr>
          <p:cNvSpPr txBox="1"/>
          <p:nvPr/>
        </p:nvSpPr>
        <p:spPr>
          <a:xfrm>
            <a:off x="1932165" y="4854746"/>
            <a:ext cx="8327670" cy="1295355"/>
          </a:xfrm>
          <a:prstGeom prst="rect">
            <a:avLst/>
          </a:prstGeom>
          <a:noFill/>
        </p:spPr>
        <p:txBody>
          <a:bodyPr wrap="square" rtlCol="0">
            <a:spAutoFit/>
          </a:bodyPr>
          <a:lstStyle/>
          <a:p>
            <a:pPr algn="ctr">
              <a:lnSpc>
                <a:spcPct val="125000"/>
              </a:lnSpc>
            </a:pPr>
            <a:r>
              <a:rPr lang="zh-CN" altLang="en-US" sz="1600" dirty="0">
                <a:latin typeface="微软雅黑" panose="020B0503020204020204" pitchFamily="34" charset="-122"/>
                <a:ea typeface="微软雅黑" panose="020B0503020204020204" pitchFamily="34" charset="-122"/>
              </a:rPr>
              <a:t>返回到初始化界面，单击</a:t>
            </a:r>
            <a:r>
              <a:rPr lang="en-US" altLang="zh-CN" sz="1600" dirty="0">
                <a:latin typeface="微软雅黑" panose="020B0503020204020204" pitchFamily="34" charset="-122"/>
                <a:ea typeface="微软雅黑" panose="020B0503020204020204" pitchFamily="34" charset="-122"/>
              </a:rPr>
              <a:t>FINISH CONFIGURATION</a:t>
            </a:r>
            <a:r>
              <a:rPr lang="zh-CN" altLang="en-US" sz="1600" dirty="0">
                <a:latin typeface="微软雅黑" panose="020B0503020204020204" pitchFamily="34" charset="-122"/>
                <a:ea typeface="微软雅黑" panose="020B0503020204020204" pitchFamily="34" charset="-122"/>
              </a:rPr>
              <a:t>按钮进行确认后，系统将会进行最后一轮的重启。在大约</a:t>
            </a:r>
            <a:r>
              <a:rPr lang="en-US" altLang="zh-CN" sz="1600" dirty="0">
                <a:latin typeface="微软雅黑" panose="020B0503020204020204" pitchFamily="34" charset="-122"/>
                <a:ea typeface="微软雅黑" panose="020B0503020204020204" pitchFamily="34" charset="-122"/>
              </a:rPr>
              <a:t>2</a:t>
            </a:r>
            <a:r>
              <a:rPr lang="zh-CN" altLang="en-US" sz="1600" dirty="0">
                <a:latin typeface="微软雅黑" panose="020B0503020204020204" pitchFamily="34" charset="-122"/>
                <a:ea typeface="微软雅黑" panose="020B0503020204020204" pitchFamily="34" charset="-122"/>
              </a:rPr>
              <a:t>分钟的等待时间过后，便能够看到登录界面了。为了保证在学习到第</a:t>
            </a:r>
            <a:r>
              <a:rPr lang="en-US" altLang="zh-CN" sz="1600" dirty="0">
                <a:latin typeface="微软雅黑" panose="020B0503020204020204" pitchFamily="34" charset="-122"/>
                <a:ea typeface="微软雅黑" panose="020B0503020204020204" pitchFamily="34" charset="-122"/>
              </a:rPr>
              <a:t>5</a:t>
            </a:r>
            <a:r>
              <a:rPr lang="zh-CN" altLang="en-US" sz="1600" dirty="0">
                <a:latin typeface="微软雅黑" panose="020B0503020204020204" pitchFamily="34" charset="-122"/>
                <a:ea typeface="微软雅黑" panose="020B0503020204020204" pitchFamily="34" charset="-122"/>
              </a:rPr>
              <a:t>章前不受权限的牵绊，请同学们务必单击用户下方的“</a:t>
            </a:r>
            <a:r>
              <a:rPr lang="en-US" altLang="zh-CN" sz="1600" dirty="0">
                <a:latin typeface="微软雅黑" panose="020B0503020204020204" pitchFamily="34" charset="-122"/>
                <a:ea typeface="微软雅黑" panose="020B0503020204020204" pitchFamily="34" charset="-122"/>
              </a:rPr>
              <a:t>Not listed?”</a:t>
            </a:r>
            <a:r>
              <a:rPr lang="zh-CN" altLang="en-US" sz="1600" dirty="0">
                <a:latin typeface="微软雅黑" panose="020B0503020204020204" pitchFamily="34" charset="-122"/>
                <a:ea typeface="微软雅黑" panose="020B0503020204020204" pitchFamily="34" charset="-122"/>
              </a:rPr>
              <a:t>，手动输入管理员账号（</a:t>
            </a:r>
            <a:r>
              <a:rPr lang="en-US" altLang="zh-CN" sz="1600" dirty="0">
                <a:latin typeface="微软雅黑" panose="020B0503020204020204" pitchFamily="34" charset="-122"/>
                <a:ea typeface="微软雅黑" panose="020B0503020204020204" pitchFamily="34" charset="-122"/>
              </a:rPr>
              <a:t>root</a:t>
            </a:r>
            <a:r>
              <a:rPr lang="zh-CN" altLang="en-US" sz="1600" dirty="0">
                <a:latin typeface="微软雅黑" panose="020B0503020204020204" pitchFamily="34" charset="-122"/>
                <a:ea typeface="微软雅黑" panose="020B0503020204020204" pitchFamily="34" charset="-122"/>
              </a:rPr>
              <a:t>）以及所设置的密码</a:t>
            </a:r>
          </a:p>
        </p:txBody>
      </p:sp>
      <p:pic>
        <p:nvPicPr>
          <p:cNvPr id="15362" name="图片 106" descr="说明: 第1章 动手部署一台Linux操作系统第1章 动手部署一台Linux操作系统">
            <a:extLst>
              <a:ext uri="{FF2B5EF4-FFF2-40B4-BE49-F238E27FC236}">
                <a16:creationId xmlns:a16="http://schemas.microsoft.com/office/drawing/2014/main" id="{1BF58606-264E-40B6-8E45-CF79D1E1883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738" y="1716388"/>
            <a:ext cx="3549650" cy="2122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3" name="图片 107" descr="说明: 第1章 动手部署一台Linux操作系统第1章 动手部署一台Linux操作系统">
            <a:extLst>
              <a:ext uri="{FF2B5EF4-FFF2-40B4-BE49-F238E27FC236}">
                <a16:creationId xmlns:a16="http://schemas.microsoft.com/office/drawing/2014/main" id="{1E6A46C7-6189-4CB5-8710-CAE681EA853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89874" y="1716388"/>
            <a:ext cx="3549650" cy="2128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4" name="图片 108" descr="说明: 第1章 动手部署一台Linux操作系统第1章 动手部署一台Linux操作系统">
            <a:extLst>
              <a:ext uri="{FF2B5EF4-FFF2-40B4-BE49-F238E27FC236}">
                <a16:creationId xmlns:a16="http://schemas.microsoft.com/office/drawing/2014/main" id="{44287583-5B8E-4423-A169-F3D6E17CA67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169010" y="1716388"/>
            <a:ext cx="3549650" cy="2125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7091316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41" presetClass="entr" presetSubtype="0" fill="hold" grpId="0" nodeType="withEffect">
                                  <p:stCondLst>
                                    <p:cond delay="0"/>
                                  </p:stCondLst>
                                  <p:iterate type="lt">
                                    <p:tmPct val="12500"/>
                                  </p:iterate>
                                  <p:childTnLst>
                                    <p:set>
                                      <p:cBhvr>
                                        <p:cTn id="9" dur="1" fill="hold">
                                          <p:stCondLst>
                                            <p:cond delay="0"/>
                                          </p:stCondLst>
                                        </p:cTn>
                                        <p:tgtEl>
                                          <p:spTgt spid="13"/>
                                        </p:tgtEl>
                                        <p:attrNameLst>
                                          <p:attrName>style.visibility</p:attrName>
                                        </p:attrNameLst>
                                      </p:cBhvr>
                                      <p:to>
                                        <p:strVal val="visible"/>
                                      </p:to>
                                    </p:set>
                                    <p:anim calcmode="lin" valueType="num">
                                      <p:cBhvr>
                                        <p:cTn id="10" dur="300" fill="hold"/>
                                        <p:tgtEl>
                                          <p:spTgt spid="13"/>
                                        </p:tgtEl>
                                        <p:attrNameLst>
                                          <p:attrName>ppt_x</p:attrName>
                                        </p:attrNameLst>
                                      </p:cBhvr>
                                      <p:tavLst>
                                        <p:tav tm="0">
                                          <p:val>
                                            <p:strVal val="#ppt_x"/>
                                          </p:val>
                                        </p:tav>
                                        <p:tav tm="50000">
                                          <p:val>
                                            <p:strVal val="#ppt_x+.1"/>
                                          </p:val>
                                        </p:tav>
                                        <p:tav tm="100000">
                                          <p:val>
                                            <p:strVal val="#ppt_x"/>
                                          </p:val>
                                        </p:tav>
                                      </p:tavLst>
                                    </p:anim>
                                    <p:anim calcmode="lin" valueType="num">
                                      <p:cBhvr>
                                        <p:cTn id="11" dur="300" fill="hold"/>
                                        <p:tgtEl>
                                          <p:spTgt spid="13"/>
                                        </p:tgtEl>
                                        <p:attrNameLst>
                                          <p:attrName>ppt_y</p:attrName>
                                        </p:attrNameLst>
                                      </p:cBhvr>
                                      <p:tavLst>
                                        <p:tav tm="0">
                                          <p:val>
                                            <p:strVal val="#ppt_y"/>
                                          </p:val>
                                        </p:tav>
                                        <p:tav tm="100000">
                                          <p:val>
                                            <p:strVal val="#ppt_y"/>
                                          </p:val>
                                        </p:tav>
                                      </p:tavLst>
                                    </p:anim>
                                    <p:anim calcmode="lin" valueType="num">
                                      <p:cBhvr>
                                        <p:cTn id="12" dur="300" fill="hold"/>
                                        <p:tgtEl>
                                          <p:spTgt spid="13"/>
                                        </p:tgtEl>
                                        <p:attrNameLst>
                                          <p:attrName>ppt_h</p:attrName>
                                        </p:attrNameLst>
                                      </p:cBhvr>
                                      <p:tavLst>
                                        <p:tav tm="0">
                                          <p:val>
                                            <p:strVal val="#ppt_h/10"/>
                                          </p:val>
                                        </p:tav>
                                        <p:tav tm="50000">
                                          <p:val>
                                            <p:strVal val="#ppt_h+.01"/>
                                          </p:val>
                                        </p:tav>
                                        <p:tav tm="100000">
                                          <p:val>
                                            <p:strVal val="#ppt_h"/>
                                          </p:val>
                                        </p:tav>
                                      </p:tavLst>
                                    </p:anim>
                                    <p:anim calcmode="lin" valueType="num">
                                      <p:cBhvr>
                                        <p:cTn id="13" dur="300" fill="hold"/>
                                        <p:tgtEl>
                                          <p:spTgt spid="13"/>
                                        </p:tgtEl>
                                        <p:attrNameLst>
                                          <p:attrName>ppt_w</p:attrName>
                                        </p:attrNameLst>
                                      </p:cBhvr>
                                      <p:tavLst>
                                        <p:tav tm="0">
                                          <p:val>
                                            <p:strVal val="#ppt_w/10"/>
                                          </p:val>
                                        </p:tav>
                                        <p:tav tm="50000">
                                          <p:val>
                                            <p:strVal val="#ppt_w+.01"/>
                                          </p:val>
                                        </p:tav>
                                        <p:tav tm="100000">
                                          <p:val>
                                            <p:strVal val="#ppt_w"/>
                                          </p:val>
                                        </p:tav>
                                      </p:tavLst>
                                    </p:anim>
                                    <p:animEffect transition="in" filter="fade">
                                      <p:cBhvr>
                                        <p:cTn id="14" dur="300" tmFilter="0,0; .5, 1; 1, 1"/>
                                        <p:tgtEl>
                                          <p:spTgt spid="13"/>
                                        </p:tgtEl>
                                      </p:cBhvr>
                                    </p:animEffect>
                                  </p:childTnLst>
                                </p:cTn>
                              </p:par>
                              <p:par>
                                <p:cTn id="15" presetID="22" presetClass="entr" presetSubtype="4"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down)">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菱形 1"/>
          <p:cNvSpPr/>
          <p:nvPr/>
        </p:nvSpPr>
        <p:spPr>
          <a:xfrm>
            <a:off x="4296000" y="876300"/>
            <a:ext cx="3600000" cy="3600000"/>
          </a:xfrm>
          <a:prstGeom prst="diamond">
            <a:avLst/>
          </a:prstGeom>
          <a:noFill/>
          <a:ln w="1270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文本框 5"/>
          <p:cNvSpPr txBox="1"/>
          <p:nvPr/>
        </p:nvSpPr>
        <p:spPr>
          <a:xfrm>
            <a:off x="3371850" y="4978520"/>
            <a:ext cx="5448300" cy="646331"/>
          </a:xfrm>
          <a:prstGeom prst="rect">
            <a:avLst/>
          </a:prstGeom>
          <a:noFill/>
        </p:spPr>
        <p:txBody>
          <a:bodyPr wrap="square" rtlCol="0">
            <a:spAutoFit/>
          </a:bodyPr>
          <a:lstStyle/>
          <a:p>
            <a:pPr algn="ctr"/>
            <a:r>
              <a:rPr lang="zh-CN" altLang="en-US" sz="3600" b="1" dirty="0">
                <a:solidFill>
                  <a:schemeClr val="accent1"/>
                </a:solidFill>
                <a:latin typeface="微软雅黑" panose="020B0503020204020204" pitchFamily="34" charset="-122"/>
                <a:ea typeface="微软雅黑" panose="020B0503020204020204" pitchFamily="34" charset="-122"/>
              </a:rPr>
              <a:t>安装软件的方法</a:t>
            </a:r>
          </a:p>
        </p:txBody>
      </p:sp>
      <p:sp>
        <p:nvSpPr>
          <p:cNvPr id="9" name="文本框 8"/>
          <p:cNvSpPr txBox="1"/>
          <p:nvPr/>
        </p:nvSpPr>
        <p:spPr>
          <a:xfrm>
            <a:off x="3441543" y="5600295"/>
            <a:ext cx="5308914" cy="400110"/>
          </a:xfrm>
          <a:prstGeom prst="rect">
            <a:avLst/>
          </a:prstGeom>
          <a:noFill/>
        </p:spPr>
        <p:txBody>
          <a:bodyPr wrap="square" rtlCol="0">
            <a:spAutoFit/>
          </a:bodyPr>
          <a:lstStyle/>
          <a:p>
            <a:pPr algn="ctr"/>
            <a:r>
              <a:rPr lang="en-US" altLang="zh-CN" sz="2000" dirty="0">
                <a:solidFill>
                  <a:schemeClr val="accent1"/>
                </a:solidFill>
                <a:latin typeface="微软雅黑" panose="020B0503020204020204" pitchFamily="34" charset="-122"/>
                <a:ea typeface="微软雅黑" panose="020B0503020204020204" pitchFamily="34" charset="-122"/>
              </a:rPr>
              <a:t>How to install software</a:t>
            </a:r>
            <a:endParaRPr lang="da-DK" altLang="zh-CN" sz="2000" dirty="0">
              <a:solidFill>
                <a:schemeClr val="accent1"/>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4210051" y="1891470"/>
            <a:ext cx="3771898" cy="1569660"/>
          </a:xfrm>
          <a:prstGeom prst="rect">
            <a:avLst/>
          </a:prstGeom>
          <a:noFill/>
        </p:spPr>
        <p:txBody>
          <a:bodyPr wrap="square" rtlCol="0">
            <a:spAutoFit/>
          </a:bodyPr>
          <a:lstStyle/>
          <a:p>
            <a:pPr algn="ctr"/>
            <a:r>
              <a:rPr lang="en-US" altLang="zh-CN" sz="4800" b="1" dirty="0">
                <a:solidFill>
                  <a:schemeClr val="accent1"/>
                </a:solidFill>
                <a:latin typeface="Times New Roman" panose="02020603050405020304" pitchFamily="18" charset="0"/>
                <a:ea typeface="微软雅黑" panose="020B0503020204020204" pitchFamily="34" charset="-122"/>
                <a:cs typeface="Times New Roman" panose="02020603050405020304" pitchFamily="18" charset="0"/>
              </a:rPr>
              <a:t>PART</a:t>
            </a:r>
          </a:p>
          <a:p>
            <a:pPr algn="ctr"/>
            <a:r>
              <a:rPr lang="en-US" altLang="zh-CN" sz="4800" b="1" dirty="0">
                <a:solidFill>
                  <a:schemeClr val="accent1"/>
                </a:solidFill>
                <a:latin typeface="Times New Roman" panose="02020603050405020304" pitchFamily="18" charset="0"/>
                <a:ea typeface="微软雅黑" panose="020B0503020204020204" pitchFamily="34" charset="-122"/>
                <a:cs typeface="Times New Roman" panose="02020603050405020304" pitchFamily="18" charset="0"/>
              </a:rPr>
              <a:t>FOUR</a:t>
            </a:r>
            <a:endParaRPr lang="zh-CN" altLang="en-US" sz="4800" b="1" dirty="0">
              <a:solidFill>
                <a:schemeClr val="accent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1" name="直角三角形 10"/>
          <p:cNvSpPr>
            <a:spLocks noChangeAspect="1"/>
          </p:cNvSpPr>
          <p:nvPr/>
        </p:nvSpPr>
        <p:spPr>
          <a:xfrm rot="16200000">
            <a:off x="6181948" y="2786002"/>
            <a:ext cx="1800000" cy="1800000"/>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7991912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400"/>
                                        <p:tgtEl>
                                          <p:spTgt spid="11"/>
                                        </p:tgtEl>
                                      </p:cBhvr>
                                    </p:animEffect>
                                  </p:childTnLst>
                                </p:cTn>
                              </p:par>
                              <p:par>
                                <p:cTn id="8" presetID="41" presetClass="entr" presetSubtype="0" fill="hold" grpId="0" nodeType="withEffect">
                                  <p:stCondLst>
                                    <p:cond delay="250"/>
                                  </p:stCondLst>
                                  <p:iterate type="lt">
                                    <p:tmPct val="14286"/>
                                  </p:iterate>
                                  <p:childTnLst>
                                    <p:set>
                                      <p:cBhvr>
                                        <p:cTn id="9" dur="1" fill="hold">
                                          <p:stCondLst>
                                            <p:cond delay="0"/>
                                          </p:stCondLst>
                                        </p:cTn>
                                        <p:tgtEl>
                                          <p:spTgt spid="10"/>
                                        </p:tgtEl>
                                        <p:attrNameLst>
                                          <p:attrName>style.visibility</p:attrName>
                                        </p:attrNameLst>
                                      </p:cBhvr>
                                      <p:to>
                                        <p:strVal val="visible"/>
                                      </p:to>
                                    </p:set>
                                    <p:anim calcmode="lin" valueType="num">
                                      <p:cBhvr>
                                        <p:cTn id="10" dur="500" fill="hold"/>
                                        <p:tgtEl>
                                          <p:spTgt spid="10"/>
                                        </p:tgtEl>
                                        <p:attrNameLst>
                                          <p:attrName>ppt_x</p:attrName>
                                        </p:attrNameLst>
                                      </p:cBhvr>
                                      <p:tavLst>
                                        <p:tav tm="0">
                                          <p:val>
                                            <p:strVal val="#ppt_x"/>
                                          </p:val>
                                        </p:tav>
                                        <p:tav tm="50000">
                                          <p:val>
                                            <p:strVal val="#ppt_x+.1"/>
                                          </p:val>
                                        </p:tav>
                                        <p:tav tm="100000">
                                          <p:val>
                                            <p:strVal val="#ppt_x"/>
                                          </p:val>
                                        </p:tav>
                                      </p:tavLst>
                                    </p:anim>
                                    <p:anim calcmode="lin" valueType="num">
                                      <p:cBhvr>
                                        <p:cTn id="11" dur="500" fill="hold"/>
                                        <p:tgtEl>
                                          <p:spTgt spid="10"/>
                                        </p:tgtEl>
                                        <p:attrNameLst>
                                          <p:attrName>ppt_y</p:attrName>
                                        </p:attrNameLst>
                                      </p:cBhvr>
                                      <p:tavLst>
                                        <p:tav tm="0">
                                          <p:val>
                                            <p:strVal val="#ppt_y"/>
                                          </p:val>
                                        </p:tav>
                                        <p:tav tm="100000">
                                          <p:val>
                                            <p:strVal val="#ppt_y"/>
                                          </p:val>
                                        </p:tav>
                                      </p:tavLst>
                                    </p:anim>
                                    <p:anim calcmode="lin" valueType="num">
                                      <p:cBhvr>
                                        <p:cTn id="12" dur="500" fill="hold"/>
                                        <p:tgtEl>
                                          <p:spTgt spid="10"/>
                                        </p:tgtEl>
                                        <p:attrNameLst>
                                          <p:attrName>ppt_h</p:attrName>
                                        </p:attrNameLst>
                                      </p:cBhvr>
                                      <p:tavLst>
                                        <p:tav tm="0">
                                          <p:val>
                                            <p:strVal val="#ppt_h/10"/>
                                          </p:val>
                                        </p:tav>
                                        <p:tav tm="50000">
                                          <p:val>
                                            <p:strVal val="#ppt_h+.01"/>
                                          </p:val>
                                        </p:tav>
                                        <p:tav tm="100000">
                                          <p:val>
                                            <p:strVal val="#ppt_h"/>
                                          </p:val>
                                        </p:tav>
                                      </p:tavLst>
                                    </p:anim>
                                    <p:anim calcmode="lin" valueType="num">
                                      <p:cBhvr>
                                        <p:cTn id="13" dur="500" fill="hold"/>
                                        <p:tgtEl>
                                          <p:spTgt spid="10"/>
                                        </p:tgtEl>
                                        <p:attrNameLst>
                                          <p:attrName>ppt_w</p:attrName>
                                        </p:attrNameLst>
                                      </p:cBhvr>
                                      <p:tavLst>
                                        <p:tav tm="0">
                                          <p:val>
                                            <p:strVal val="#ppt_w/10"/>
                                          </p:val>
                                        </p:tav>
                                        <p:tav tm="50000">
                                          <p:val>
                                            <p:strVal val="#ppt_w+.01"/>
                                          </p:val>
                                        </p:tav>
                                        <p:tav tm="100000">
                                          <p:val>
                                            <p:strVal val="#ppt_w"/>
                                          </p:val>
                                        </p:tav>
                                      </p:tavLst>
                                    </p:anim>
                                    <p:animEffect transition="in" filter="fade">
                                      <p:cBhvr>
                                        <p:cTn id="14" dur="500" tmFilter="0,0; .5, 1; 1, 1"/>
                                        <p:tgtEl>
                                          <p:spTgt spid="10"/>
                                        </p:tgtEl>
                                      </p:cBhvr>
                                    </p:animEffect>
                                  </p:childTnLst>
                                </p:cTn>
                              </p:par>
                              <p:par>
                                <p:cTn id="15" presetID="10" presetClass="entr" presetSubtype="0" fill="hold" grpId="0" nodeType="withEffect">
                                  <p:stCondLst>
                                    <p:cond delay="50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700"/>
                                        <p:tgtEl>
                                          <p:spTgt spid="6"/>
                                        </p:tgtEl>
                                      </p:cBhvr>
                                    </p:animEffect>
                                  </p:childTnLst>
                                </p:cTn>
                              </p:par>
                              <p:par>
                                <p:cTn id="18" presetID="10" presetClass="entr" presetSubtype="0" fill="hold" grpId="0" nodeType="withEffect">
                                  <p:stCondLst>
                                    <p:cond delay="50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7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0" grpId="0"/>
      <p:bldP spid="11"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695325" y="318442"/>
            <a:ext cx="4315960" cy="461665"/>
          </a:xfrm>
          <a:prstGeom prst="rect">
            <a:avLst/>
          </a:prstGeom>
          <a:noFill/>
        </p:spPr>
        <p:txBody>
          <a:bodyPr wrap="square" rtlCol="0">
            <a:spAutoFit/>
          </a:bodyPr>
          <a:lstStyle/>
          <a:p>
            <a:r>
              <a:rPr lang="zh-CN" altLang="en-US" sz="2400" b="1" dirty="0">
                <a:solidFill>
                  <a:schemeClr val="tx1">
                    <a:lumMod val="95000"/>
                    <a:lumOff val="5000"/>
                  </a:schemeClr>
                </a:solidFill>
                <a:latin typeface="微软雅黑" panose="020B0503020204020204" pitchFamily="34" charset="-122"/>
                <a:ea typeface="微软雅黑" panose="020B0503020204020204" pitchFamily="34" charset="-122"/>
              </a:rPr>
              <a:t>常用的</a:t>
            </a:r>
            <a:r>
              <a:rPr lang="en-US" altLang="zh-CN" sz="2400" b="1" dirty="0">
                <a:solidFill>
                  <a:schemeClr val="tx1">
                    <a:lumMod val="95000"/>
                    <a:lumOff val="5000"/>
                  </a:schemeClr>
                </a:solidFill>
                <a:latin typeface="微软雅黑" panose="020B0503020204020204" pitchFamily="34" charset="-122"/>
                <a:ea typeface="微软雅黑" panose="020B0503020204020204" pitchFamily="34" charset="-122"/>
              </a:rPr>
              <a:t>RPM</a:t>
            </a:r>
            <a:r>
              <a:rPr lang="zh-CN" altLang="en-US" sz="2400" b="1" dirty="0">
                <a:solidFill>
                  <a:schemeClr val="tx1">
                    <a:lumMod val="95000"/>
                    <a:lumOff val="5000"/>
                  </a:schemeClr>
                </a:solidFill>
                <a:latin typeface="微软雅黑" panose="020B0503020204020204" pitchFamily="34" charset="-122"/>
                <a:ea typeface="微软雅黑" panose="020B0503020204020204" pitchFamily="34" charset="-122"/>
              </a:rPr>
              <a:t>软件包命令</a:t>
            </a:r>
          </a:p>
        </p:txBody>
      </p:sp>
      <p:grpSp>
        <p:nvGrpSpPr>
          <p:cNvPr id="31" name="组合 30"/>
          <p:cNvGrpSpPr/>
          <p:nvPr/>
        </p:nvGrpSpPr>
        <p:grpSpPr>
          <a:xfrm>
            <a:off x="123780" y="359255"/>
            <a:ext cx="445894" cy="351309"/>
            <a:chOff x="123780" y="534395"/>
            <a:chExt cx="445894" cy="351309"/>
          </a:xfrm>
        </p:grpSpPr>
        <p:sp>
          <p:nvSpPr>
            <p:cNvPr id="32" name="等腰三角形 31"/>
            <p:cNvSpPr/>
            <p:nvPr/>
          </p:nvSpPr>
          <p:spPr>
            <a:xfrm>
              <a:off x="382996" y="534395"/>
              <a:ext cx="186678" cy="160930"/>
            </a:xfrm>
            <a:prstGeom prst="triangle">
              <a:avLst/>
            </a:prstGeom>
            <a:solidFill>
              <a:schemeClr val="accent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等腰三角形 32"/>
            <p:cNvSpPr/>
            <p:nvPr/>
          </p:nvSpPr>
          <p:spPr>
            <a:xfrm rot="1110499">
              <a:off x="203197" y="561123"/>
              <a:ext cx="309372" cy="272312"/>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等腰三角形 33"/>
            <p:cNvSpPr/>
            <p:nvPr/>
          </p:nvSpPr>
          <p:spPr>
            <a:xfrm>
              <a:off x="123780" y="809504"/>
              <a:ext cx="88392" cy="76200"/>
            </a:xfrm>
            <a:prstGeom prst="triangle">
              <a:avLst/>
            </a:prstGeom>
            <a:solidFill>
              <a:schemeClr val="accent1">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10670045" y="6308725"/>
            <a:ext cx="826630" cy="549275"/>
            <a:chOff x="9868845" y="-64101"/>
            <a:chExt cx="826630" cy="549275"/>
          </a:xfrm>
        </p:grpSpPr>
        <p:sp>
          <p:nvSpPr>
            <p:cNvPr id="2" name="矩形 1"/>
            <p:cNvSpPr/>
            <p:nvPr/>
          </p:nvSpPr>
          <p:spPr>
            <a:xfrm>
              <a:off x="9868845" y="-64101"/>
              <a:ext cx="826630" cy="54927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9989121" y="10481"/>
              <a:ext cx="586078" cy="400110"/>
            </a:xfrm>
            <a:prstGeom prst="rect">
              <a:avLst/>
            </a:prstGeom>
            <a:noFill/>
          </p:spPr>
          <p:txBody>
            <a:bodyPr wrap="square" rtlCol="0">
              <a:spAutoFit/>
            </a:bodyPr>
            <a:lstStyle/>
            <a:p>
              <a:pPr algn="ctr"/>
              <a:r>
                <a:rPr lang="en-US" altLang="zh-CN" sz="2000" b="1" dirty="0">
                  <a:solidFill>
                    <a:schemeClr val="bg1"/>
                  </a:solidFill>
                  <a:latin typeface="微软雅黑" panose="020B0503020204020204" pitchFamily="34" charset="-122"/>
                  <a:ea typeface="微软雅黑" panose="020B0503020204020204" pitchFamily="34" charset="-122"/>
                </a:rPr>
                <a:t>26</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grpSp>
      <p:graphicFrame>
        <p:nvGraphicFramePr>
          <p:cNvPr id="3" name="表格 2">
            <a:extLst>
              <a:ext uri="{FF2B5EF4-FFF2-40B4-BE49-F238E27FC236}">
                <a16:creationId xmlns:a16="http://schemas.microsoft.com/office/drawing/2014/main" id="{FCA1F682-26E8-4E5A-A5D4-6EE66F19FEB5}"/>
              </a:ext>
            </a:extLst>
          </p:cNvPr>
          <p:cNvGraphicFramePr>
            <a:graphicFrameLocks noGrp="1"/>
          </p:cNvGraphicFramePr>
          <p:nvPr>
            <p:extLst>
              <p:ext uri="{D42A27DB-BD31-4B8C-83A1-F6EECF244321}">
                <p14:modId xmlns:p14="http://schemas.microsoft.com/office/powerpoint/2010/main" val="6024005"/>
              </p:ext>
            </p:extLst>
          </p:nvPr>
        </p:nvGraphicFramePr>
        <p:xfrm>
          <a:off x="868045" y="1560354"/>
          <a:ext cx="10252710" cy="4287710"/>
        </p:xfrm>
        <a:graphic>
          <a:graphicData uri="http://schemas.openxmlformats.org/drawingml/2006/table">
            <a:tbl>
              <a:tblPr firstRow="1" firstCol="1" bandRow="1">
                <a:tableStyleId>{5C22544A-7EE6-4342-B048-85BDC9FD1C3A}</a:tableStyleId>
              </a:tblPr>
              <a:tblGrid>
                <a:gridCol w="4272915">
                  <a:extLst>
                    <a:ext uri="{9D8B030D-6E8A-4147-A177-3AD203B41FA5}">
                      <a16:colId xmlns:a16="http://schemas.microsoft.com/office/drawing/2014/main" val="340625968"/>
                    </a:ext>
                  </a:extLst>
                </a:gridCol>
                <a:gridCol w="5979795">
                  <a:extLst>
                    <a:ext uri="{9D8B030D-6E8A-4147-A177-3AD203B41FA5}">
                      <a16:colId xmlns:a16="http://schemas.microsoft.com/office/drawing/2014/main" val="974028436"/>
                    </a:ext>
                  </a:extLst>
                </a:gridCol>
              </a:tblGrid>
              <a:tr h="612530">
                <a:tc>
                  <a:txBody>
                    <a:bodyPr/>
                    <a:lstStyle/>
                    <a:p>
                      <a:pPr algn="ctr"/>
                      <a:r>
                        <a:rPr lang="zh-CN" sz="2000" kern="100" dirty="0">
                          <a:effectLst/>
                          <a:latin typeface="微软雅黑" panose="020B0503020204020204" pitchFamily="34" charset="-122"/>
                          <a:ea typeface="微软雅黑" panose="020B0503020204020204" pitchFamily="34" charset="-122"/>
                        </a:rPr>
                        <a:t>命令</a:t>
                      </a:r>
                      <a:endParaRPr lang="zh-CN" sz="2000" dirty="0">
                        <a:effectLst/>
                        <a:latin typeface="微软雅黑" panose="020B0503020204020204" pitchFamily="34" charset="-122"/>
                        <a:ea typeface="微软雅黑" panose="020B0503020204020204" pitchFamily="34" charset="-122"/>
                      </a:endParaRPr>
                    </a:p>
                  </a:txBody>
                  <a:tcPr marL="68580" marR="68580" marT="0" marB="0" anchor="ctr"/>
                </a:tc>
                <a:tc>
                  <a:txBody>
                    <a:bodyPr/>
                    <a:lstStyle/>
                    <a:p>
                      <a:pPr algn="ctr"/>
                      <a:r>
                        <a:rPr lang="zh-CN" sz="2000" kern="100" dirty="0">
                          <a:effectLst/>
                          <a:latin typeface="微软雅黑" panose="020B0503020204020204" pitchFamily="34" charset="-122"/>
                          <a:ea typeface="微软雅黑" panose="020B0503020204020204" pitchFamily="34" charset="-122"/>
                        </a:rPr>
                        <a:t>作用</a:t>
                      </a:r>
                      <a:endParaRPr lang="zh-CN" sz="2000" dirty="0">
                        <a:effectLst/>
                        <a:latin typeface="微软雅黑" panose="020B0503020204020204" pitchFamily="34" charset="-122"/>
                        <a:ea typeface="微软雅黑" panose="020B0503020204020204" pitchFamily="34" charset="-122"/>
                      </a:endParaRPr>
                    </a:p>
                  </a:txBody>
                  <a:tcPr marL="68580" marR="68580" marT="0" marB="0" anchor="ctr"/>
                </a:tc>
                <a:extLst>
                  <a:ext uri="{0D108BD9-81ED-4DB2-BD59-A6C34878D82A}">
                    <a16:rowId xmlns:a16="http://schemas.microsoft.com/office/drawing/2014/main" val="247167987"/>
                  </a:ext>
                </a:extLst>
              </a:tr>
              <a:tr h="612530">
                <a:tc>
                  <a:txBody>
                    <a:bodyPr/>
                    <a:lstStyle/>
                    <a:p>
                      <a:pPr algn="just"/>
                      <a:r>
                        <a:rPr lang="en-US" sz="1800" b="0" dirty="0">
                          <a:solidFill>
                            <a:schemeClr val="tx1"/>
                          </a:solidFill>
                          <a:effectLst/>
                          <a:latin typeface="微软雅黑" panose="020B0503020204020204" pitchFamily="34" charset="-122"/>
                          <a:ea typeface="微软雅黑" panose="020B0503020204020204" pitchFamily="34" charset="-122"/>
                        </a:rPr>
                        <a:t>rpm –</a:t>
                      </a:r>
                      <a:r>
                        <a:rPr lang="en-US" sz="1800" b="0" dirty="0" err="1">
                          <a:solidFill>
                            <a:schemeClr val="tx1"/>
                          </a:solidFill>
                          <a:effectLst/>
                          <a:latin typeface="微软雅黑" panose="020B0503020204020204" pitchFamily="34" charset="-122"/>
                          <a:ea typeface="微软雅黑" panose="020B0503020204020204" pitchFamily="34" charset="-122"/>
                        </a:rPr>
                        <a:t>ivh</a:t>
                      </a:r>
                      <a:r>
                        <a:rPr lang="en-US" sz="1800" b="0" dirty="0">
                          <a:solidFill>
                            <a:schemeClr val="tx1"/>
                          </a:solidFill>
                          <a:effectLst/>
                          <a:latin typeface="微软雅黑" panose="020B0503020204020204" pitchFamily="34" charset="-122"/>
                          <a:ea typeface="微软雅黑" panose="020B0503020204020204" pitchFamily="34" charset="-122"/>
                        </a:rPr>
                        <a:t> </a:t>
                      </a:r>
                      <a:r>
                        <a:rPr lang="en-US" sz="1800" b="0" dirty="0" err="1">
                          <a:solidFill>
                            <a:schemeClr val="tx1"/>
                          </a:solidFill>
                          <a:effectLst/>
                          <a:latin typeface="微软雅黑" panose="020B0503020204020204" pitchFamily="34" charset="-122"/>
                          <a:ea typeface="微软雅黑" panose="020B0503020204020204" pitchFamily="34" charset="-122"/>
                        </a:rPr>
                        <a:t>filename.rpm</a:t>
                      </a:r>
                      <a:endParaRPr lang="zh-CN" sz="1800" b="0" dirty="0">
                        <a:solidFill>
                          <a:schemeClr val="tx1"/>
                        </a:solidFill>
                        <a:effectLst/>
                        <a:latin typeface="微软雅黑" panose="020B0503020204020204" pitchFamily="34" charset="-122"/>
                        <a:ea typeface="微软雅黑" panose="020B0503020204020204" pitchFamily="34" charset="-122"/>
                      </a:endParaRPr>
                    </a:p>
                  </a:txBody>
                  <a:tcPr marL="68580" marR="68580" marT="0" marB="0" anchor="ctr" anchorCtr="1">
                    <a:solidFill>
                      <a:srgbClr val="CBD5E8"/>
                    </a:solidFill>
                  </a:tcPr>
                </a:tc>
                <a:tc>
                  <a:txBody>
                    <a:bodyPr/>
                    <a:lstStyle/>
                    <a:p>
                      <a:pPr algn="just"/>
                      <a:r>
                        <a:rPr lang="zh-CN" sz="1800" kern="100">
                          <a:effectLst/>
                          <a:latin typeface="微软雅黑" panose="020B0503020204020204" pitchFamily="34" charset="-122"/>
                          <a:ea typeface="微软雅黑" panose="020B0503020204020204" pitchFamily="34" charset="-122"/>
                        </a:rPr>
                        <a:t>安装软件</a:t>
                      </a:r>
                      <a:endParaRPr lang="zh-CN" sz="1800">
                        <a:effectLst/>
                        <a:latin typeface="微软雅黑" panose="020B0503020204020204" pitchFamily="34" charset="-122"/>
                        <a:ea typeface="微软雅黑" panose="020B0503020204020204" pitchFamily="34" charset="-122"/>
                      </a:endParaRPr>
                    </a:p>
                  </a:txBody>
                  <a:tcPr marL="68580" marR="68580" marT="0" marB="0" anchor="ctr" anchorCtr="1"/>
                </a:tc>
                <a:extLst>
                  <a:ext uri="{0D108BD9-81ED-4DB2-BD59-A6C34878D82A}">
                    <a16:rowId xmlns:a16="http://schemas.microsoft.com/office/drawing/2014/main" val="2393220527"/>
                  </a:ext>
                </a:extLst>
              </a:tr>
              <a:tr h="612530">
                <a:tc>
                  <a:txBody>
                    <a:bodyPr/>
                    <a:lstStyle/>
                    <a:p>
                      <a:pPr algn="just"/>
                      <a:r>
                        <a:rPr lang="en-US" sz="1800" b="0" dirty="0">
                          <a:solidFill>
                            <a:schemeClr val="tx1"/>
                          </a:solidFill>
                          <a:effectLst/>
                          <a:latin typeface="微软雅黑" panose="020B0503020204020204" pitchFamily="34" charset="-122"/>
                          <a:ea typeface="微软雅黑" panose="020B0503020204020204" pitchFamily="34" charset="-122"/>
                        </a:rPr>
                        <a:t>rpm –</a:t>
                      </a:r>
                      <a:r>
                        <a:rPr lang="en-US" sz="1800" b="0" dirty="0" err="1">
                          <a:solidFill>
                            <a:schemeClr val="tx1"/>
                          </a:solidFill>
                          <a:effectLst/>
                          <a:latin typeface="微软雅黑" panose="020B0503020204020204" pitchFamily="34" charset="-122"/>
                          <a:ea typeface="微软雅黑" panose="020B0503020204020204" pitchFamily="34" charset="-122"/>
                        </a:rPr>
                        <a:t>Uvh</a:t>
                      </a:r>
                      <a:r>
                        <a:rPr lang="en-US" sz="1800" b="0" dirty="0">
                          <a:solidFill>
                            <a:schemeClr val="tx1"/>
                          </a:solidFill>
                          <a:effectLst/>
                          <a:latin typeface="微软雅黑" panose="020B0503020204020204" pitchFamily="34" charset="-122"/>
                          <a:ea typeface="微软雅黑" panose="020B0503020204020204" pitchFamily="34" charset="-122"/>
                        </a:rPr>
                        <a:t> </a:t>
                      </a:r>
                      <a:r>
                        <a:rPr lang="en-US" sz="1800" b="0" dirty="0" err="1">
                          <a:solidFill>
                            <a:schemeClr val="tx1"/>
                          </a:solidFill>
                          <a:effectLst/>
                          <a:latin typeface="微软雅黑" panose="020B0503020204020204" pitchFamily="34" charset="-122"/>
                          <a:ea typeface="微软雅黑" panose="020B0503020204020204" pitchFamily="34" charset="-122"/>
                        </a:rPr>
                        <a:t>filename.rpm</a:t>
                      </a:r>
                      <a:endParaRPr lang="zh-CN" sz="1800" b="0" dirty="0">
                        <a:solidFill>
                          <a:schemeClr val="tx1"/>
                        </a:solidFill>
                        <a:effectLst/>
                        <a:latin typeface="微软雅黑" panose="020B0503020204020204" pitchFamily="34" charset="-122"/>
                        <a:ea typeface="微软雅黑" panose="020B0503020204020204" pitchFamily="34" charset="-122"/>
                      </a:endParaRPr>
                    </a:p>
                  </a:txBody>
                  <a:tcPr marL="68580" marR="68580" marT="0" marB="0" anchor="ctr" anchorCtr="1">
                    <a:solidFill>
                      <a:srgbClr val="E7EBF4"/>
                    </a:solidFill>
                  </a:tcPr>
                </a:tc>
                <a:tc>
                  <a:txBody>
                    <a:bodyPr/>
                    <a:lstStyle/>
                    <a:p>
                      <a:pPr algn="just"/>
                      <a:r>
                        <a:rPr lang="zh-CN" sz="1800" kern="100" dirty="0">
                          <a:effectLst/>
                          <a:latin typeface="微软雅黑" panose="020B0503020204020204" pitchFamily="34" charset="-122"/>
                          <a:ea typeface="微软雅黑" panose="020B0503020204020204" pitchFamily="34" charset="-122"/>
                        </a:rPr>
                        <a:t>升级软件</a:t>
                      </a:r>
                      <a:endParaRPr lang="zh-CN" sz="1800" dirty="0">
                        <a:effectLst/>
                        <a:latin typeface="微软雅黑" panose="020B0503020204020204" pitchFamily="34" charset="-122"/>
                        <a:ea typeface="微软雅黑" panose="020B0503020204020204" pitchFamily="34" charset="-122"/>
                      </a:endParaRPr>
                    </a:p>
                  </a:txBody>
                  <a:tcPr marL="68580" marR="68580" marT="0" marB="0" anchor="ctr" anchorCtr="1"/>
                </a:tc>
                <a:extLst>
                  <a:ext uri="{0D108BD9-81ED-4DB2-BD59-A6C34878D82A}">
                    <a16:rowId xmlns:a16="http://schemas.microsoft.com/office/drawing/2014/main" val="2264035539"/>
                  </a:ext>
                </a:extLst>
              </a:tr>
              <a:tr h="612530">
                <a:tc>
                  <a:txBody>
                    <a:bodyPr/>
                    <a:lstStyle/>
                    <a:p>
                      <a:pPr algn="just"/>
                      <a:r>
                        <a:rPr lang="en-US" sz="1800" b="0" dirty="0">
                          <a:solidFill>
                            <a:schemeClr val="tx1"/>
                          </a:solidFill>
                          <a:effectLst/>
                          <a:latin typeface="微软雅黑" panose="020B0503020204020204" pitchFamily="34" charset="-122"/>
                          <a:ea typeface="微软雅黑" panose="020B0503020204020204" pitchFamily="34" charset="-122"/>
                        </a:rPr>
                        <a:t>rpm -e    </a:t>
                      </a:r>
                      <a:r>
                        <a:rPr lang="en-US" sz="1800" b="0" dirty="0" err="1">
                          <a:solidFill>
                            <a:schemeClr val="tx1"/>
                          </a:solidFill>
                          <a:effectLst/>
                          <a:latin typeface="微软雅黑" panose="020B0503020204020204" pitchFamily="34" charset="-122"/>
                          <a:ea typeface="微软雅黑" panose="020B0503020204020204" pitchFamily="34" charset="-122"/>
                        </a:rPr>
                        <a:t>filename.rpm</a:t>
                      </a:r>
                      <a:endParaRPr lang="zh-CN" sz="1800" b="0" dirty="0">
                        <a:solidFill>
                          <a:schemeClr val="tx1"/>
                        </a:solidFill>
                        <a:effectLst/>
                        <a:latin typeface="微软雅黑" panose="020B0503020204020204" pitchFamily="34" charset="-122"/>
                        <a:ea typeface="微软雅黑" panose="020B0503020204020204" pitchFamily="34" charset="-122"/>
                      </a:endParaRPr>
                    </a:p>
                  </a:txBody>
                  <a:tcPr marL="68580" marR="68580" marT="0" marB="0" anchor="ctr" anchorCtr="1">
                    <a:solidFill>
                      <a:srgbClr val="CBD5E8"/>
                    </a:solidFill>
                  </a:tcPr>
                </a:tc>
                <a:tc>
                  <a:txBody>
                    <a:bodyPr/>
                    <a:lstStyle/>
                    <a:p>
                      <a:pPr algn="just"/>
                      <a:r>
                        <a:rPr lang="zh-CN" sz="1800" kern="100" dirty="0">
                          <a:effectLst/>
                          <a:latin typeface="微软雅黑" panose="020B0503020204020204" pitchFamily="34" charset="-122"/>
                          <a:ea typeface="微软雅黑" panose="020B0503020204020204" pitchFamily="34" charset="-122"/>
                        </a:rPr>
                        <a:t>卸载软件</a:t>
                      </a:r>
                      <a:endParaRPr lang="zh-CN" sz="1800" dirty="0">
                        <a:effectLst/>
                        <a:latin typeface="微软雅黑" panose="020B0503020204020204" pitchFamily="34" charset="-122"/>
                        <a:ea typeface="微软雅黑" panose="020B0503020204020204" pitchFamily="34" charset="-122"/>
                      </a:endParaRPr>
                    </a:p>
                  </a:txBody>
                  <a:tcPr marL="68580" marR="68580" marT="0" marB="0" anchor="ctr" anchorCtr="1"/>
                </a:tc>
                <a:extLst>
                  <a:ext uri="{0D108BD9-81ED-4DB2-BD59-A6C34878D82A}">
                    <a16:rowId xmlns:a16="http://schemas.microsoft.com/office/drawing/2014/main" val="1727461841"/>
                  </a:ext>
                </a:extLst>
              </a:tr>
              <a:tr h="612530">
                <a:tc>
                  <a:txBody>
                    <a:bodyPr/>
                    <a:lstStyle/>
                    <a:p>
                      <a:pPr algn="just"/>
                      <a:r>
                        <a:rPr lang="en-US" sz="1800" b="0" dirty="0">
                          <a:solidFill>
                            <a:schemeClr val="tx1"/>
                          </a:solidFill>
                          <a:effectLst/>
                          <a:latin typeface="微软雅黑" panose="020B0503020204020204" pitchFamily="34" charset="-122"/>
                          <a:ea typeface="微软雅黑" panose="020B0503020204020204" pitchFamily="34" charset="-122"/>
                        </a:rPr>
                        <a:t>rpm –</a:t>
                      </a:r>
                      <a:r>
                        <a:rPr lang="en-US" sz="1800" b="0" dirty="0" err="1">
                          <a:solidFill>
                            <a:schemeClr val="tx1"/>
                          </a:solidFill>
                          <a:effectLst/>
                          <a:latin typeface="微软雅黑" panose="020B0503020204020204" pitchFamily="34" charset="-122"/>
                          <a:ea typeface="微软雅黑" panose="020B0503020204020204" pitchFamily="34" charset="-122"/>
                        </a:rPr>
                        <a:t>qpi</a:t>
                      </a:r>
                      <a:r>
                        <a:rPr lang="en-US" sz="1800" b="0" dirty="0">
                          <a:solidFill>
                            <a:schemeClr val="tx1"/>
                          </a:solidFill>
                          <a:effectLst/>
                          <a:latin typeface="微软雅黑" panose="020B0503020204020204" pitchFamily="34" charset="-122"/>
                          <a:ea typeface="微软雅黑" panose="020B0503020204020204" pitchFamily="34" charset="-122"/>
                        </a:rPr>
                        <a:t> </a:t>
                      </a:r>
                      <a:r>
                        <a:rPr lang="en-US" sz="1800" b="0" dirty="0" err="1">
                          <a:solidFill>
                            <a:schemeClr val="tx1"/>
                          </a:solidFill>
                          <a:effectLst/>
                          <a:latin typeface="微软雅黑" panose="020B0503020204020204" pitchFamily="34" charset="-122"/>
                          <a:ea typeface="微软雅黑" panose="020B0503020204020204" pitchFamily="34" charset="-122"/>
                        </a:rPr>
                        <a:t>filename.rpm</a:t>
                      </a:r>
                      <a:endParaRPr lang="zh-CN" sz="1800" b="0" dirty="0">
                        <a:solidFill>
                          <a:schemeClr val="tx1"/>
                        </a:solidFill>
                        <a:effectLst/>
                        <a:latin typeface="微软雅黑" panose="020B0503020204020204" pitchFamily="34" charset="-122"/>
                        <a:ea typeface="微软雅黑" panose="020B0503020204020204" pitchFamily="34" charset="-122"/>
                      </a:endParaRPr>
                    </a:p>
                  </a:txBody>
                  <a:tcPr marL="68580" marR="68580" marT="0" marB="0" anchor="ctr" anchorCtr="1">
                    <a:solidFill>
                      <a:srgbClr val="E7EBF4"/>
                    </a:solidFill>
                  </a:tcPr>
                </a:tc>
                <a:tc>
                  <a:txBody>
                    <a:bodyPr/>
                    <a:lstStyle/>
                    <a:p>
                      <a:pPr algn="just"/>
                      <a:r>
                        <a:rPr lang="zh-CN" sz="1800" kern="100" dirty="0">
                          <a:effectLst/>
                          <a:latin typeface="微软雅黑" panose="020B0503020204020204" pitchFamily="34" charset="-122"/>
                          <a:ea typeface="微软雅黑" panose="020B0503020204020204" pitchFamily="34" charset="-122"/>
                        </a:rPr>
                        <a:t>查询软件描述信息</a:t>
                      </a:r>
                      <a:endParaRPr lang="zh-CN" sz="1800" dirty="0">
                        <a:effectLst/>
                        <a:latin typeface="微软雅黑" panose="020B0503020204020204" pitchFamily="34" charset="-122"/>
                        <a:ea typeface="微软雅黑" panose="020B0503020204020204" pitchFamily="34" charset="-122"/>
                      </a:endParaRPr>
                    </a:p>
                  </a:txBody>
                  <a:tcPr marL="68580" marR="68580" marT="0" marB="0" anchor="ctr" anchorCtr="1"/>
                </a:tc>
                <a:extLst>
                  <a:ext uri="{0D108BD9-81ED-4DB2-BD59-A6C34878D82A}">
                    <a16:rowId xmlns:a16="http://schemas.microsoft.com/office/drawing/2014/main" val="1296731731"/>
                  </a:ext>
                </a:extLst>
              </a:tr>
              <a:tr h="612530">
                <a:tc>
                  <a:txBody>
                    <a:bodyPr/>
                    <a:lstStyle/>
                    <a:p>
                      <a:pPr algn="just"/>
                      <a:r>
                        <a:rPr lang="en-US" sz="1800" b="0" dirty="0">
                          <a:solidFill>
                            <a:schemeClr val="tx1"/>
                          </a:solidFill>
                          <a:effectLst/>
                          <a:latin typeface="微软雅黑" panose="020B0503020204020204" pitchFamily="34" charset="-122"/>
                          <a:ea typeface="微软雅黑" panose="020B0503020204020204" pitchFamily="34" charset="-122"/>
                        </a:rPr>
                        <a:t>rpm -</a:t>
                      </a:r>
                      <a:r>
                        <a:rPr lang="en-US" sz="1800" b="0" dirty="0" err="1">
                          <a:solidFill>
                            <a:schemeClr val="tx1"/>
                          </a:solidFill>
                          <a:effectLst/>
                          <a:latin typeface="微软雅黑" panose="020B0503020204020204" pitchFamily="34" charset="-122"/>
                          <a:ea typeface="微软雅黑" panose="020B0503020204020204" pitchFamily="34" charset="-122"/>
                        </a:rPr>
                        <a:t>qpl</a:t>
                      </a:r>
                      <a:r>
                        <a:rPr lang="en-US" sz="1800" b="0" dirty="0">
                          <a:solidFill>
                            <a:schemeClr val="tx1"/>
                          </a:solidFill>
                          <a:effectLst/>
                          <a:latin typeface="微软雅黑" panose="020B0503020204020204" pitchFamily="34" charset="-122"/>
                          <a:ea typeface="微软雅黑" panose="020B0503020204020204" pitchFamily="34" charset="-122"/>
                        </a:rPr>
                        <a:t> </a:t>
                      </a:r>
                      <a:r>
                        <a:rPr lang="en-US" sz="1800" b="0" dirty="0" err="1">
                          <a:solidFill>
                            <a:schemeClr val="tx1"/>
                          </a:solidFill>
                          <a:effectLst/>
                          <a:latin typeface="微软雅黑" panose="020B0503020204020204" pitchFamily="34" charset="-122"/>
                          <a:ea typeface="微软雅黑" panose="020B0503020204020204" pitchFamily="34" charset="-122"/>
                        </a:rPr>
                        <a:t>filename.rpm</a:t>
                      </a:r>
                      <a:endParaRPr lang="zh-CN" sz="1800" b="0" dirty="0">
                        <a:solidFill>
                          <a:schemeClr val="tx1"/>
                        </a:solidFill>
                        <a:effectLst/>
                        <a:latin typeface="微软雅黑" panose="020B0503020204020204" pitchFamily="34" charset="-122"/>
                        <a:ea typeface="微软雅黑" panose="020B0503020204020204" pitchFamily="34" charset="-122"/>
                      </a:endParaRPr>
                    </a:p>
                  </a:txBody>
                  <a:tcPr marL="68580" marR="68580" marT="0" marB="0" anchor="ctr" anchorCtr="1">
                    <a:solidFill>
                      <a:srgbClr val="CBD5E8"/>
                    </a:solidFill>
                  </a:tcPr>
                </a:tc>
                <a:tc>
                  <a:txBody>
                    <a:bodyPr/>
                    <a:lstStyle/>
                    <a:p>
                      <a:pPr algn="just"/>
                      <a:r>
                        <a:rPr lang="zh-CN" sz="1800" kern="100" dirty="0">
                          <a:effectLst/>
                          <a:latin typeface="微软雅黑" panose="020B0503020204020204" pitchFamily="34" charset="-122"/>
                          <a:ea typeface="微软雅黑" panose="020B0503020204020204" pitchFamily="34" charset="-122"/>
                        </a:rPr>
                        <a:t>列出软件文件信息</a:t>
                      </a:r>
                      <a:endParaRPr lang="zh-CN" sz="1800" dirty="0">
                        <a:effectLst/>
                        <a:latin typeface="微软雅黑" panose="020B0503020204020204" pitchFamily="34" charset="-122"/>
                        <a:ea typeface="微软雅黑" panose="020B0503020204020204" pitchFamily="34" charset="-122"/>
                      </a:endParaRPr>
                    </a:p>
                  </a:txBody>
                  <a:tcPr marL="68580" marR="68580" marT="0" marB="0" anchor="ctr" anchorCtr="1"/>
                </a:tc>
                <a:extLst>
                  <a:ext uri="{0D108BD9-81ED-4DB2-BD59-A6C34878D82A}">
                    <a16:rowId xmlns:a16="http://schemas.microsoft.com/office/drawing/2014/main" val="3829443128"/>
                  </a:ext>
                </a:extLst>
              </a:tr>
              <a:tr h="612530">
                <a:tc>
                  <a:txBody>
                    <a:bodyPr/>
                    <a:lstStyle/>
                    <a:p>
                      <a:pPr algn="just"/>
                      <a:r>
                        <a:rPr lang="en-US" sz="1800" b="0" dirty="0">
                          <a:solidFill>
                            <a:schemeClr val="tx1"/>
                          </a:solidFill>
                          <a:effectLst/>
                          <a:latin typeface="微软雅黑" panose="020B0503020204020204" pitchFamily="34" charset="-122"/>
                          <a:ea typeface="微软雅黑" panose="020B0503020204020204" pitchFamily="34" charset="-122"/>
                        </a:rPr>
                        <a:t>rpm -</a:t>
                      </a:r>
                      <a:r>
                        <a:rPr lang="en-US" sz="1800" b="0" dirty="0" err="1">
                          <a:solidFill>
                            <a:schemeClr val="tx1"/>
                          </a:solidFill>
                          <a:effectLst/>
                          <a:latin typeface="微软雅黑" panose="020B0503020204020204" pitchFamily="34" charset="-122"/>
                          <a:ea typeface="微软雅黑" panose="020B0503020204020204" pitchFamily="34" charset="-122"/>
                        </a:rPr>
                        <a:t>qf</a:t>
                      </a:r>
                      <a:r>
                        <a:rPr lang="en-US" sz="1800" b="0" dirty="0">
                          <a:solidFill>
                            <a:schemeClr val="tx1"/>
                          </a:solidFill>
                          <a:effectLst/>
                          <a:latin typeface="微软雅黑" panose="020B0503020204020204" pitchFamily="34" charset="-122"/>
                          <a:ea typeface="微软雅黑" panose="020B0503020204020204" pitchFamily="34" charset="-122"/>
                        </a:rPr>
                        <a:t>   filename</a:t>
                      </a:r>
                      <a:endParaRPr lang="zh-CN" sz="1800" b="0" dirty="0">
                        <a:solidFill>
                          <a:schemeClr val="tx1"/>
                        </a:solidFill>
                        <a:effectLst/>
                        <a:latin typeface="微软雅黑" panose="020B0503020204020204" pitchFamily="34" charset="-122"/>
                        <a:ea typeface="微软雅黑" panose="020B0503020204020204" pitchFamily="34" charset="-122"/>
                      </a:endParaRPr>
                    </a:p>
                  </a:txBody>
                  <a:tcPr marL="68580" marR="68580" marT="0" marB="0" anchor="ctr" anchorCtr="1">
                    <a:solidFill>
                      <a:srgbClr val="E7EBF4"/>
                    </a:solidFill>
                  </a:tcPr>
                </a:tc>
                <a:tc>
                  <a:txBody>
                    <a:bodyPr/>
                    <a:lstStyle/>
                    <a:p>
                      <a:pPr algn="just"/>
                      <a:r>
                        <a:rPr lang="zh-CN" sz="1800" kern="100" dirty="0">
                          <a:effectLst/>
                          <a:latin typeface="微软雅黑" panose="020B0503020204020204" pitchFamily="34" charset="-122"/>
                          <a:ea typeface="微软雅黑" panose="020B0503020204020204" pitchFamily="34" charset="-122"/>
                        </a:rPr>
                        <a:t>查询文件属于哪个</a:t>
                      </a:r>
                      <a:r>
                        <a:rPr lang="en-US" sz="1800" kern="100" dirty="0">
                          <a:effectLst/>
                          <a:latin typeface="微软雅黑" panose="020B0503020204020204" pitchFamily="34" charset="-122"/>
                          <a:ea typeface="微软雅黑" panose="020B0503020204020204" pitchFamily="34" charset="-122"/>
                        </a:rPr>
                        <a:t>RPM</a:t>
                      </a:r>
                      <a:endParaRPr lang="zh-CN" sz="1800" dirty="0">
                        <a:effectLst/>
                        <a:latin typeface="微软雅黑" panose="020B0503020204020204" pitchFamily="34" charset="-122"/>
                        <a:ea typeface="微软雅黑" panose="020B0503020204020204" pitchFamily="34" charset="-122"/>
                      </a:endParaRPr>
                    </a:p>
                  </a:txBody>
                  <a:tcPr marL="68580" marR="68580" marT="0" marB="0" anchor="ctr" anchorCtr="1"/>
                </a:tc>
                <a:extLst>
                  <a:ext uri="{0D108BD9-81ED-4DB2-BD59-A6C34878D82A}">
                    <a16:rowId xmlns:a16="http://schemas.microsoft.com/office/drawing/2014/main" val="4104957983"/>
                  </a:ext>
                </a:extLst>
              </a:tr>
            </a:tbl>
          </a:graphicData>
        </a:graphic>
      </p:graphicFrame>
    </p:spTree>
    <p:extLst>
      <p:ext uri="{BB962C8B-B14F-4D97-AF65-F5344CB8AC3E}">
        <p14:creationId xmlns:p14="http://schemas.microsoft.com/office/powerpoint/2010/main" val="190554249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41" presetClass="entr" presetSubtype="0" fill="hold" grpId="0" nodeType="withEffect">
                                  <p:stCondLst>
                                    <p:cond delay="0"/>
                                  </p:stCondLst>
                                  <p:iterate type="lt">
                                    <p:tmPct val="12500"/>
                                  </p:iterate>
                                  <p:childTnLst>
                                    <p:set>
                                      <p:cBhvr>
                                        <p:cTn id="9" dur="1" fill="hold">
                                          <p:stCondLst>
                                            <p:cond delay="0"/>
                                          </p:stCondLst>
                                        </p:cTn>
                                        <p:tgtEl>
                                          <p:spTgt spid="13"/>
                                        </p:tgtEl>
                                        <p:attrNameLst>
                                          <p:attrName>style.visibility</p:attrName>
                                        </p:attrNameLst>
                                      </p:cBhvr>
                                      <p:to>
                                        <p:strVal val="visible"/>
                                      </p:to>
                                    </p:set>
                                    <p:anim calcmode="lin" valueType="num">
                                      <p:cBhvr>
                                        <p:cTn id="10" dur="300" fill="hold"/>
                                        <p:tgtEl>
                                          <p:spTgt spid="13"/>
                                        </p:tgtEl>
                                        <p:attrNameLst>
                                          <p:attrName>ppt_x</p:attrName>
                                        </p:attrNameLst>
                                      </p:cBhvr>
                                      <p:tavLst>
                                        <p:tav tm="0">
                                          <p:val>
                                            <p:strVal val="#ppt_x"/>
                                          </p:val>
                                        </p:tav>
                                        <p:tav tm="50000">
                                          <p:val>
                                            <p:strVal val="#ppt_x+.1"/>
                                          </p:val>
                                        </p:tav>
                                        <p:tav tm="100000">
                                          <p:val>
                                            <p:strVal val="#ppt_x"/>
                                          </p:val>
                                        </p:tav>
                                      </p:tavLst>
                                    </p:anim>
                                    <p:anim calcmode="lin" valueType="num">
                                      <p:cBhvr>
                                        <p:cTn id="11" dur="300" fill="hold"/>
                                        <p:tgtEl>
                                          <p:spTgt spid="13"/>
                                        </p:tgtEl>
                                        <p:attrNameLst>
                                          <p:attrName>ppt_y</p:attrName>
                                        </p:attrNameLst>
                                      </p:cBhvr>
                                      <p:tavLst>
                                        <p:tav tm="0">
                                          <p:val>
                                            <p:strVal val="#ppt_y"/>
                                          </p:val>
                                        </p:tav>
                                        <p:tav tm="100000">
                                          <p:val>
                                            <p:strVal val="#ppt_y"/>
                                          </p:val>
                                        </p:tav>
                                      </p:tavLst>
                                    </p:anim>
                                    <p:anim calcmode="lin" valueType="num">
                                      <p:cBhvr>
                                        <p:cTn id="12" dur="300" fill="hold"/>
                                        <p:tgtEl>
                                          <p:spTgt spid="13"/>
                                        </p:tgtEl>
                                        <p:attrNameLst>
                                          <p:attrName>ppt_h</p:attrName>
                                        </p:attrNameLst>
                                      </p:cBhvr>
                                      <p:tavLst>
                                        <p:tav tm="0">
                                          <p:val>
                                            <p:strVal val="#ppt_h/10"/>
                                          </p:val>
                                        </p:tav>
                                        <p:tav tm="50000">
                                          <p:val>
                                            <p:strVal val="#ppt_h+.01"/>
                                          </p:val>
                                        </p:tav>
                                        <p:tav tm="100000">
                                          <p:val>
                                            <p:strVal val="#ppt_h"/>
                                          </p:val>
                                        </p:tav>
                                      </p:tavLst>
                                    </p:anim>
                                    <p:anim calcmode="lin" valueType="num">
                                      <p:cBhvr>
                                        <p:cTn id="13" dur="300" fill="hold"/>
                                        <p:tgtEl>
                                          <p:spTgt spid="13"/>
                                        </p:tgtEl>
                                        <p:attrNameLst>
                                          <p:attrName>ppt_w</p:attrName>
                                        </p:attrNameLst>
                                      </p:cBhvr>
                                      <p:tavLst>
                                        <p:tav tm="0">
                                          <p:val>
                                            <p:strVal val="#ppt_w/10"/>
                                          </p:val>
                                        </p:tav>
                                        <p:tav tm="50000">
                                          <p:val>
                                            <p:strVal val="#ppt_w+.01"/>
                                          </p:val>
                                        </p:tav>
                                        <p:tav tm="100000">
                                          <p:val>
                                            <p:strVal val="#ppt_w"/>
                                          </p:val>
                                        </p:tav>
                                      </p:tavLst>
                                    </p:anim>
                                    <p:animEffect transition="in" filter="fade">
                                      <p:cBhvr>
                                        <p:cTn id="14" dur="300" tmFilter="0,0; .5, 1; 1, 1"/>
                                        <p:tgtEl>
                                          <p:spTgt spid="13"/>
                                        </p:tgtEl>
                                      </p:cBhvr>
                                    </p:animEffect>
                                  </p:childTnLst>
                                </p:cTn>
                              </p:par>
                              <p:par>
                                <p:cTn id="15" presetID="22" presetClass="entr" presetSubtype="4"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down)">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695325" y="318442"/>
            <a:ext cx="4315960" cy="461665"/>
          </a:xfrm>
          <a:prstGeom prst="rect">
            <a:avLst/>
          </a:prstGeom>
          <a:noFill/>
        </p:spPr>
        <p:txBody>
          <a:bodyPr wrap="square" rtlCol="0">
            <a:spAutoFit/>
          </a:bodyPr>
          <a:lstStyle/>
          <a:p>
            <a:r>
              <a:rPr lang="zh-CN" altLang="en-US" sz="2400" b="1" dirty="0">
                <a:solidFill>
                  <a:schemeClr val="tx1">
                    <a:lumMod val="95000"/>
                    <a:lumOff val="5000"/>
                  </a:schemeClr>
                </a:solidFill>
                <a:latin typeface="微软雅黑" panose="020B0503020204020204" pitchFamily="34" charset="-122"/>
                <a:ea typeface="微软雅黑" panose="020B0503020204020204" pitchFamily="34" charset="-122"/>
              </a:rPr>
              <a:t>常见的</a:t>
            </a:r>
            <a:r>
              <a:rPr lang="en-US" altLang="zh-CN" sz="2400" b="1" dirty="0">
                <a:solidFill>
                  <a:schemeClr val="tx1">
                    <a:lumMod val="95000"/>
                    <a:lumOff val="5000"/>
                  </a:schemeClr>
                </a:solidFill>
                <a:latin typeface="微软雅黑" panose="020B0503020204020204" pitchFamily="34" charset="-122"/>
                <a:ea typeface="微软雅黑" panose="020B0503020204020204" pitchFamily="34" charset="-122"/>
              </a:rPr>
              <a:t>Yum</a:t>
            </a:r>
            <a:r>
              <a:rPr lang="zh-CN" altLang="en-US" sz="2400" b="1" dirty="0">
                <a:solidFill>
                  <a:schemeClr val="tx1">
                    <a:lumMod val="95000"/>
                    <a:lumOff val="5000"/>
                  </a:schemeClr>
                </a:solidFill>
                <a:latin typeface="微软雅黑" panose="020B0503020204020204" pitchFamily="34" charset="-122"/>
                <a:ea typeface="微软雅黑" panose="020B0503020204020204" pitchFamily="34" charset="-122"/>
              </a:rPr>
              <a:t>命令</a:t>
            </a:r>
          </a:p>
        </p:txBody>
      </p:sp>
      <p:grpSp>
        <p:nvGrpSpPr>
          <p:cNvPr id="31" name="组合 30"/>
          <p:cNvGrpSpPr/>
          <p:nvPr/>
        </p:nvGrpSpPr>
        <p:grpSpPr>
          <a:xfrm>
            <a:off x="123780" y="359255"/>
            <a:ext cx="445894" cy="351309"/>
            <a:chOff x="123780" y="534395"/>
            <a:chExt cx="445894" cy="351309"/>
          </a:xfrm>
        </p:grpSpPr>
        <p:sp>
          <p:nvSpPr>
            <p:cNvPr id="32" name="等腰三角形 31"/>
            <p:cNvSpPr/>
            <p:nvPr/>
          </p:nvSpPr>
          <p:spPr>
            <a:xfrm>
              <a:off x="382996" y="534395"/>
              <a:ext cx="186678" cy="160930"/>
            </a:xfrm>
            <a:prstGeom prst="triangle">
              <a:avLst/>
            </a:prstGeom>
            <a:solidFill>
              <a:schemeClr val="accent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等腰三角形 32"/>
            <p:cNvSpPr/>
            <p:nvPr/>
          </p:nvSpPr>
          <p:spPr>
            <a:xfrm rot="1110499">
              <a:off x="203197" y="561123"/>
              <a:ext cx="309372" cy="272312"/>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等腰三角形 33"/>
            <p:cNvSpPr/>
            <p:nvPr/>
          </p:nvSpPr>
          <p:spPr>
            <a:xfrm>
              <a:off x="123780" y="809504"/>
              <a:ext cx="88392" cy="76200"/>
            </a:xfrm>
            <a:prstGeom prst="triangle">
              <a:avLst/>
            </a:prstGeom>
            <a:solidFill>
              <a:schemeClr val="accent1">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10670045" y="6308725"/>
            <a:ext cx="826630" cy="549275"/>
            <a:chOff x="9868845" y="-64101"/>
            <a:chExt cx="826630" cy="549275"/>
          </a:xfrm>
        </p:grpSpPr>
        <p:sp>
          <p:nvSpPr>
            <p:cNvPr id="2" name="矩形 1"/>
            <p:cNvSpPr/>
            <p:nvPr/>
          </p:nvSpPr>
          <p:spPr>
            <a:xfrm>
              <a:off x="9868845" y="-64101"/>
              <a:ext cx="826630" cy="54927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9989121" y="10481"/>
              <a:ext cx="586078" cy="400110"/>
            </a:xfrm>
            <a:prstGeom prst="rect">
              <a:avLst/>
            </a:prstGeom>
            <a:noFill/>
          </p:spPr>
          <p:txBody>
            <a:bodyPr wrap="square" rtlCol="0">
              <a:spAutoFit/>
            </a:bodyPr>
            <a:lstStyle/>
            <a:p>
              <a:pPr algn="ctr"/>
              <a:r>
                <a:rPr lang="en-US" altLang="zh-CN" sz="2000" b="1" dirty="0">
                  <a:solidFill>
                    <a:schemeClr val="bg1"/>
                  </a:solidFill>
                  <a:latin typeface="微软雅黑" panose="020B0503020204020204" pitchFamily="34" charset="-122"/>
                  <a:ea typeface="微软雅黑" panose="020B0503020204020204" pitchFamily="34" charset="-122"/>
                </a:rPr>
                <a:t>27</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grpSp>
      <p:graphicFrame>
        <p:nvGraphicFramePr>
          <p:cNvPr id="6" name="表格 5">
            <a:extLst>
              <a:ext uri="{FF2B5EF4-FFF2-40B4-BE49-F238E27FC236}">
                <a16:creationId xmlns:a16="http://schemas.microsoft.com/office/drawing/2014/main" id="{16A24A31-51DF-48E9-83D2-A80D6F221416}"/>
              </a:ext>
            </a:extLst>
          </p:cNvPr>
          <p:cNvGraphicFramePr>
            <a:graphicFrameLocks noGrp="1"/>
          </p:cNvGraphicFramePr>
          <p:nvPr>
            <p:extLst>
              <p:ext uri="{D42A27DB-BD31-4B8C-83A1-F6EECF244321}">
                <p14:modId xmlns:p14="http://schemas.microsoft.com/office/powerpoint/2010/main" val="564151927"/>
              </p:ext>
            </p:extLst>
          </p:nvPr>
        </p:nvGraphicFramePr>
        <p:xfrm>
          <a:off x="969645" y="985520"/>
          <a:ext cx="9576435" cy="5554038"/>
        </p:xfrm>
        <a:graphic>
          <a:graphicData uri="http://schemas.openxmlformats.org/drawingml/2006/table">
            <a:tbl>
              <a:tblPr firstRow="1" firstCol="1" bandRow="1">
                <a:tableStyleId>{5C22544A-7EE6-4342-B048-85BDC9FD1C3A}</a:tableStyleId>
              </a:tblPr>
              <a:tblGrid>
                <a:gridCol w="4803539">
                  <a:extLst>
                    <a:ext uri="{9D8B030D-6E8A-4147-A177-3AD203B41FA5}">
                      <a16:colId xmlns:a16="http://schemas.microsoft.com/office/drawing/2014/main" val="497342635"/>
                    </a:ext>
                  </a:extLst>
                </a:gridCol>
                <a:gridCol w="4772896">
                  <a:extLst>
                    <a:ext uri="{9D8B030D-6E8A-4147-A177-3AD203B41FA5}">
                      <a16:colId xmlns:a16="http://schemas.microsoft.com/office/drawing/2014/main" val="4158945681"/>
                    </a:ext>
                  </a:extLst>
                </a:gridCol>
              </a:tblGrid>
              <a:tr h="396717">
                <a:tc>
                  <a:txBody>
                    <a:bodyPr/>
                    <a:lstStyle/>
                    <a:p>
                      <a:pPr algn="ctr"/>
                      <a:r>
                        <a:rPr lang="zh-CN" sz="1800" kern="100" dirty="0">
                          <a:effectLst/>
                          <a:latin typeface="微软雅黑" panose="020B0503020204020204" pitchFamily="34" charset="-122"/>
                          <a:ea typeface="微软雅黑" panose="020B0503020204020204" pitchFamily="34" charset="-122"/>
                        </a:rPr>
                        <a:t>命令</a:t>
                      </a:r>
                      <a:endParaRPr lang="zh-CN" sz="1800" dirty="0">
                        <a:effectLst/>
                        <a:latin typeface="微软雅黑" panose="020B0503020204020204" pitchFamily="34" charset="-122"/>
                        <a:ea typeface="微软雅黑" panose="020B0503020204020204" pitchFamily="34" charset="-122"/>
                      </a:endParaRPr>
                    </a:p>
                  </a:txBody>
                  <a:tcPr marL="68580" marR="68580" marT="0" marB="0" anchor="ctr" anchorCtr="1"/>
                </a:tc>
                <a:tc>
                  <a:txBody>
                    <a:bodyPr/>
                    <a:lstStyle/>
                    <a:p>
                      <a:pPr algn="ctr"/>
                      <a:r>
                        <a:rPr lang="zh-CN" sz="1800" kern="100" dirty="0">
                          <a:effectLst/>
                          <a:latin typeface="微软雅黑" panose="020B0503020204020204" pitchFamily="34" charset="-122"/>
                          <a:ea typeface="微软雅黑" panose="020B0503020204020204" pitchFamily="34" charset="-122"/>
                        </a:rPr>
                        <a:t>作用</a:t>
                      </a:r>
                      <a:endParaRPr lang="zh-CN" sz="1800" dirty="0">
                        <a:effectLst/>
                        <a:latin typeface="微软雅黑" panose="020B0503020204020204" pitchFamily="34" charset="-122"/>
                        <a:ea typeface="微软雅黑" panose="020B0503020204020204" pitchFamily="34" charset="-122"/>
                      </a:endParaRPr>
                    </a:p>
                  </a:txBody>
                  <a:tcPr marL="68580" marR="68580" marT="0" marB="0" anchor="ctr" anchorCtr="1"/>
                </a:tc>
                <a:extLst>
                  <a:ext uri="{0D108BD9-81ED-4DB2-BD59-A6C34878D82A}">
                    <a16:rowId xmlns:a16="http://schemas.microsoft.com/office/drawing/2014/main" val="2172012824"/>
                  </a:ext>
                </a:extLst>
              </a:tr>
              <a:tr h="396717">
                <a:tc>
                  <a:txBody>
                    <a:bodyPr/>
                    <a:lstStyle/>
                    <a:p>
                      <a:pPr algn="just"/>
                      <a:r>
                        <a:rPr lang="en-US" sz="1600" b="0" dirty="0">
                          <a:solidFill>
                            <a:schemeClr val="tx1"/>
                          </a:solidFill>
                          <a:effectLst/>
                          <a:latin typeface="微软雅黑" panose="020B0503020204020204" pitchFamily="34" charset="-122"/>
                          <a:ea typeface="微软雅黑" panose="020B0503020204020204" pitchFamily="34" charset="-122"/>
                        </a:rPr>
                        <a:t>yum </a:t>
                      </a:r>
                      <a:r>
                        <a:rPr lang="en-US" sz="1600" b="0" dirty="0" err="1">
                          <a:solidFill>
                            <a:schemeClr val="tx1"/>
                          </a:solidFill>
                          <a:effectLst/>
                          <a:latin typeface="微软雅黑" panose="020B0503020204020204" pitchFamily="34" charset="-122"/>
                          <a:ea typeface="微软雅黑" panose="020B0503020204020204" pitchFamily="34" charset="-122"/>
                        </a:rPr>
                        <a:t>repolist</a:t>
                      </a:r>
                      <a:r>
                        <a:rPr lang="en-US" sz="1600" b="0" dirty="0">
                          <a:solidFill>
                            <a:schemeClr val="tx1"/>
                          </a:solidFill>
                          <a:effectLst/>
                          <a:latin typeface="微软雅黑" panose="020B0503020204020204" pitchFamily="34" charset="-122"/>
                          <a:ea typeface="微软雅黑" panose="020B0503020204020204" pitchFamily="34" charset="-122"/>
                        </a:rPr>
                        <a:t> all</a:t>
                      </a:r>
                      <a:endParaRPr lang="zh-CN" sz="1600" b="0" dirty="0">
                        <a:solidFill>
                          <a:schemeClr val="tx1"/>
                        </a:solidFill>
                        <a:effectLst/>
                        <a:latin typeface="微软雅黑" panose="020B0503020204020204" pitchFamily="34" charset="-122"/>
                        <a:ea typeface="微软雅黑" panose="020B0503020204020204" pitchFamily="34" charset="-122"/>
                      </a:endParaRPr>
                    </a:p>
                  </a:txBody>
                  <a:tcPr marL="68580" marR="68580" marT="0" marB="0" anchor="ctr" anchorCtr="1">
                    <a:solidFill>
                      <a:srgbClr val="CBD5E8"/>
                    </a:solidFill>
                  </a:tcPr>
                </a:tc>
                <a:tc>
                  <a:txBody>
                    <a:bodyPr/>
                    <a:lstStyle/>
                    <a:p>
                      <a:pPr algn="just"/>
                      <a:r>
                        <a:rPr lang="zh-CN" sz="1600" kern="100">
                          <a:effectLst/>
                          <a:latin typeface="微软雅黑" panose="020B0503020204020204" pitchFamily="34" charset="-122"/>
                          <a:ea typeface="微软雅黑" panose="020B0503020204020204" pitchFamily="34" charset="-122"/>
                        </a:rPr>
                        <a:t>列出所有仓库</a:t>
                      </a:r>
                      <a:endParaRPr lang="zh-CN" sz="1600">
                        <a:effectLst/>
                        <a:latin typeface="微软雅黑" panose="020B0503020204020204" pitchFamily="34" charset="-122"/>
                        <a:ea typeface="微软雅黑" panose="020B0503020204020204" pitchFamily="34" charset="-122"/>
                      </a:endParaRPr>
                    </a:p>
                  </a:txBody>
                  <a:tcPr marL="68580" marR="68580" marT="0" marB="0" anchor="ctr" anchorCtr="1"/>
                </a:tc>
                <a:extLst>
                  <a:ext uri="{0D108BD9-81ED-4DB2-BD59-A6C34878D82A}">
                    <a16:rowId xmlns:a16="http://schemas.microsoft.com/office/drawing/2014/main" val="3722690206"/>
                  </a:ext>
                </a:extLst>
              </a:tr>
              <a:tr h="396717">
                <a:tc>
                  <a:txBody>
                    <a:bodyPr/>
                    <a:lstStyle/>
                    <a:p>
                      <a:pPr algn="just"/>
                      <a:r>
                        <a:rPr lang="en-US" sz="1600" b="0" dirty="0">
                          <a:solidFill>
                            <a:schemeClr val="tx1"/>
                          </a:solidFill>
                          <a:effectLst/>
                          <a:latin typeface="微软雅黑" panose="020B0503020204020204" pitchFamily="34" charset="-122"/>
                          <a:ea typeface="微软雅黑" panose="020B0503020204020204" pitchFamily="34" charset="-122"/>
                        </a:rPr>
                        <a:t>yum list all</a:t>
                      </a:r>
                      <a:endParaRPr lang="zh-CN" sz="1600" b="0" dirty="0">
                        <a:solidFill>
                          <a:schemeClr val="tx1"/>
                        </a:solidFill>
                        <a:effectLst/>
                        <a:latin typeface="微软雅黑" panose="020B0503020204020204" pitchFamily="34" charset="-122"/>
                        <a:ea typeface="微软雅黑" panose="020B0503020204020204" pitchFamily="34" charset="-122"/>
                      </a:endParaRPr>
                    </a:p>
                  </a:txBody>
                  <a:tcPr marL="68580" marR="68580" marT="0" marB="0" anchor="ctr" anchorCtr="1">
                    <a:solidFill>
                      <a:srgbClr val="E7EBF4"/>
                    </a:solidFill>
                  </a:tcPr>
                </a:tc>
                <a:tc>
                  <a:txBody>
                    <a:bodyPr/>
                    <a:lstStyle/>
                    <a:p>
                      <a:pPr algn="just"/>
                      <a:r>
                        <a:rPr lang="zh-CN" sz="1600" kern="100">
                          <a:effectLst/>
                          <a:latin typeface="微软雅黑" panose="020B0503020204020204" pitchFamily="34" charset="-122"/>
                          <a:ea typeface="微软雅黑" panose="020B0503020204020204" pitchFamily="34" charset="-122"/>
                        </a:rPr>
                        <a:t>列出仓库中所有软件包</a:t>
                      </a:r>
                      <a:endParaRPr lang="zh-CN" sz="1600">
                        <a:effectLst/>
                        <a:latin typeface="微软雅黑" panose="020B0503020204020204" pitchFamily="34" charset="-122"/>
                        <a:ea typeface="微软雅黑" panose="020B0503020204020204" pitchFamily="34" charset="-122"/>
                      </a:endParaRPr>
                    </a:p>
                  </a:txBody>
                  <a:tcPr marL="68580" marR="68580" marT="0" marB="0" anchor="ctr" anchorCtr="1"/>
                </a:tc>
                <a:extLst>
                  <a:ext uri="{0D108BD9-81ED-4DB2-BD59-A6C34878D82A}">
                    <a16:rowId xmlns:a16="http://schemas.microsoft.com/office/drawing/2014/main" val="872123012"/>
                  </a:ext>
                </a:extLst>
              </a:tr>
              <a:tr h="396717">
                <a:tc>
                  <a:txBody>
                    <a:bodyPr/>
                    <a:lstStyle/>
                    <a:p>
                      <a:pPr algn="just"/>
                      <a:r>
                        <a:rPr lang="en-US" sz="1600" b="0" dirty="0">
                          <a:solidFill>
                            <a:schemeClr val="tx1"/>
                          </a:solidFill>
                          <a:effectLst/>
                          <a:latin typeface="微软雅黑" panose="020B0503020204020204" pitchFamily="34" charset="-122"/>
                          <a:ea typeface="微软雅黑" panose="020B0503020204020204" pitchFamily="34" charset="-122"/>
                        </a:rPr>
                        <a:t>yum info</a:t>
                      </a:r>
                      <a:r>
                        <a:rPr lang="zh-CN" sz="1600" b="0" dirty="0">
                          <a:solidFill>
                            <a:schemeClr val="tx1"/>
                          </a:solidFill>
                          <a:effectLst/>
                          <a:latin typeface="微软雅黑" panose="020B0503020204020204" pitchFamily="34" charset="-122"/>
                          <a:ea typeface="微软雅黑" panose="020B0503020204020204" pitchFamily="34" charset="-122"/>
                        </a:rPr>
                        <a:t>软件包名称</a:t>
                      </a:r>
                    </a:p>
                  </a:txBody>
                  <a:tcPr marL="68580" marR="68580" marT="0" marB="0" anchor="ctr" anchorCtr="1">
                    <a:solidFill>
                      <a:srgbClr val="CBD5E8"/>
                    </a:solidFill>
                  </a:tcPr>
                </a:tc>
                <a:tc>
                  <a:txBody>
                    <a:bodyPr/>
                    <a:lstStyle/>
                    <a:p>
                      <a:pPr algn="just"/>
                      <a:r>
                        <a:rPr lang="zh-CN" sz="1600" kern="100" dirty="0">
                          <a:effectLst/>
                          <a:latin typeface="微软雅黑" panose="020B0503020204020204" pitchFamily="34" charset="-122"/>
                          <a:ea typeface="微软雅黑" panose="020B0503020204020204" pitchFamily="34" charset="-122"/>
                        </a:rPr>
                        <a:t>查看软件包信息</a:t>
                      </a:r>
                      <a:endParaRPr lang="zh-CN" sz="1600" dirty="0">
                        <a:effectLst/>
                        <a:latin typeface="微软雅黑" panose="020B0503020204020204" pitchFamily="34" charset="-122"/>
                        <a:ea typeface="微软雅黑" panose="020B0503020204020204" pitchFamily="34" charset="-122"/>
                      </a:endParaRPr>
                    </a:p>
                  </a:txBody>
                  <a:tcPr marL="68580" marR="68580" marT="0" marB="0" anchor="ctr" anchorCtr="1"/>
                </a:tc>
                <a:extLst>
                  <a:ext uri="{0D108BD9-81ED-4DB2-BD59-A6C34878D82A}">
                    <a16:rowId xmlns:a16="http://schemas.microsoft.com/office/drawing/2014/main" val="3224894922"/>
                  </a:ext>
                </a:extLst>
              </a:tr>
              <a:tr h="396717">
                <a:tc>
                  <a:txBody>
                    <a:bodyPr/>
                    <a:lstStyle/>
                    <a:p>
                      <a:pPr algn="just"/>
                      <a:r>
                        <a:rPr lang="en-US" sz="1600" b="0" dirty="0">
                          <a:solidFill>
                            <a:schemeClr val="tx1"/>
                          </a:solidFill>
                          <a:effectLst/>
                          <a:latin typeface="微软雅黑" panose="020B0503020204020204" pitchFamily="34" charset="-122"/>
                          <a:ea typeface="微软雅黑" panose="020B0503020204020204" pitchFamily="34" charset="-122"/>
                        </a:rPr>
                        <a:t>yum install</a:t>
                      </a:r>
                      <a:r>
                        <a:rPr lang="zh-CN" sz="1600" b="0" dirty="0">
                          <a:solidFill>
                            <a:schemeClr val="tx1"/>
                          </a:solidFill>
                          <a:effectLst/>
                          <a:latin typeface="微软雅黑" panose="020B0503020204020204" pitchFamily="34" charset="-122"/>
                          <a:ea typeface="微软雅黑" panose="020B0503020204020204" pitchFamily="34" charset="-122"/>
                        </a:rPr>
                        <a:t>软件包名称</a:t>
                      </a:r>
                    </a:p>
                  </a:txBody>
                  <a:tcPr marL="68580" marR="68580" marT="0" marB="0" anchor="ctr" anchorCtr="1">
                    <a:solidFill>
                      <a:srgbClr val="E7EBF4"/>
                    </a:solidFill>
                  </a:tcPr>
                </a:tc>
                <a:tc>
                  <a:txBody>
                    <a:bodyPr/>
                    <a:lstStyle/>
                    <a:p>
                      <a:pPr algn="just"/>
                      <a:r>
                        <a:rPr lang="zh-CN" sz="1600" kern="100">
                          <a:effectLst/>
                          <a:latin typeface="微软雅黑" panose="020B0503020204020204" pitchFamily="34" charset="-122"/>
                          <a:ea typeface="微软雅黑" panose="020B0503020204020204" pitchFamily="34" charset="-122"/>
                        </a:rPr>
                        <a:t>安装软件包</a:t>
                      </a:r>
                      <a:endParaRPr lang="zh-CN" sz="1600">
                        <a:effectLst/>
                        <a:latin typeface="微软雅黑" panose="020B0503020204020204" pitchFamily="34" charset="-122"/>
                        <a:ea typeface="微软雅黑" panose="020B0503020204020204" pitchFamily="34" charset="-122"/>
                      </a:endParaRPr>
                    </a:p>
                  </a:txBody>
                  <a:tcPr marL="68580" marR="68580" marT="0" marB="0" anchor="ctr" anchorCtr="1"/>
                </a:tc>
                <a:extLst>
                  <a:ext uri="{0D108BD9-81ED-4DB2-BD59-A6C34878D82A}">
                    <a16:rowId xmlns:a16="http://schemas.microsoft.com/office/drawing/2014/main" val="2156457585"/>
                  </a:ext>
                </a:extLst>
              </a:tr>
              <a:tr h="396717">
                <a:tc>
                  <a:txBody>
                    <a:bodyPr/>
                    <a:lstStyle/>
                    <a:p>
                      <a:pPr algn="just"/>
                      <a:r>
                        <a:rPr lang="en-US" sz="1600" b="0" dirty="0">
                          <a:solidFill>
                            <a:schemeClr val="tx1"/>
                          </a:solidFill>
                          <a:effectLst/>
                          <a:latin typeface="微软雅黑" panose="020B0503020204020204" pitchFamily="34" charset="-122"/>
                          <a:ea typeface="微软雅黑" panose="020B0503020204020204" pitchFamily="34" charset="-122"/>
                        </a:rPr>
                        <a:t>yum reinstall</a:t>
                      </a:r>
                      <a:r>
                        <a:rPr lang="zh-CN" sz="1600" b="0" dirty="0">
                          <a:solidFill>
                            <a:schemeClr val="tx1"/>
                          </a:solidFill>
                          <a:effectLst/>
                          <a:latin typeface="微软雅黑" panose="020B0503020204020204" pitchFamily="34" charset="-122"/>
                          <a:ea typeface="微软雅黑" panose="020B0503020204020204" pitchFamily="34" charset="-122"/>
                        </a:rPr>
                        <a:t>软件包名称</a:t>
                      </a:r>
                    </a:p>
                  </a:txBody>
                  <a:tcPr marL="68580" marR="68580" marT="0" marB="0" anchor="ctr" anchorCtr="1">
                    <a:solidFill>
                      <a:srgbClr val="CBD5E8"/>
                    </a:solidFill>
                  </a:tcPr>
                </a:tc>
                <a:tc>
                  <a:txBody>
                    <a:bodyPr/>
                    <a:lstStyle/>
                    <a:p>
                      <a:pPr algn="just"/>
                      <a:r>
                        <a:rPr lang="zh-CN" sz="1600" kern="100" dirty="0">
                          <a:effectLst/>
                          <a:latin typeface="微软雅黑" panose="020B0503020204020204" pitchFamily="34" charset="-122"/>
                          <a:ea typeface="微软雅黑" panose="020B0503020204020204" pitchFamily="34" charset="-122"/>
                        </a:rPr>
                        <a:t>重新安装软件包</a:t>
                      </a:r>
                      <a:endParaRPr lang="zh-CN" sz="1600" dirty="0">
                        <a:effectLst/>
                        <a:latin typeface="微软雅黑" panose="020B0503020204020204" pitchFamily="34" charset="-122"/>
                        <a:ea typeface="微软雅黑" panose="020B0503020204020204" pitchFamily="34" charset="-122"/>
                      </a:endParaRPr>
                    </a:p>
                  </a:txBody>
                  <a:tcPr marL="68580" marR="68580" marT="0" marB="0" anchor="ctr" anchorCtr="1"/>
                </a:tc>
                <a:extLst>
                  <a:ext uri="{0D108BD9-81ED-4DB2-BD59-A6C34878D82A}">
                    <a16:rowId xmlns:a16="http://schemas.microsoft.com/office/drawing/2014/main" val="206907404"/>
                  </a:ext>
                </a:extLst>
              </a:tr>
              <a:tr h="396717">
                <a:tc>
                  <a:txBody>
                    <a:bodyPr/>
                    <a:lstStyle/>
                    <a:p>
                      <a:pPr algn="just"/>
                      <a:r>
                        <a:rPr lang="en-US" sz="1600" b="0" dirty="0">
                          <a:solidFill>
                            <a:schemeClr val="tx1"/>
                          </a:solidFill>
                          <a:effectLst/>
                          <a:latin typeface="微软雅黑" panose="020B0503020204020204" pitchFamily="34" charset="-122"/>
                          <a:ea typeface="微软雅黑" panose="020B0503020204020204" pitchFamily="34" charset="-122"/>
                        </a:rPr>
                        <a:t>yum update</a:t>
                      </a:r>
                      <a:r>
                        <a:rPr lang="zh-CN" sz="1600" b="0" dirty="0">
                          <a:solidFill>
                            <a:schemeClr val="tx1"/>
                          </a:solidFill>
                          <a:effectLst/>
                          <a:latin typeface="微软雅黑" panose="020B0503020204020204" pitchFamily="34" charset="-122"/>
                          <a:ea typeface="微软雅黑" panose="020B0503020204020204" pitchFamily="34" charset="-122"/>
                        </a:rPr>
                        <a:t>软件包名称</a:t>
                      </a:r>
                    </a:p>
                  </a:txBody>
                  <a:tcPr marL="68580" marR="68580" marT="0" marB="0" anchor="ctr" anchorCtr="1">
                    <a:solidFill>
                      <a:srgbClr val="E7EBF4"/>
                    </a:solidFill>
                  </a:tcPr>
                </a:tc>
                <a:tc>
                  <a:txBody>
                    <a:bodyPr/>
                    <a:lstStyle/>
                    <a:p>
                      <a:pPr algn="just"/>
                      <a:r>
                        <a:rPr lang="zh-CN" sz="1600" kern="100">
                          <a:effectLst/>
                          <a:latin typeface="微软雅黑" panose="020B0503020204020204" pitchFamily="34" charset="-122"/>
                          <a:ea typeface="微软雅黑" panose="020B0503020204020204" pitchFamily="34" charset="-122"/>
                        </a:rPr>
                        <a:t>升级软件包</a:t>
                      </a:r>
                      <a:endParaRPr lang="zh-CN" sz="1600">
                        <a:effectLst/>
                        <a:latin typeface="微软雅黑" panose="020B0503020204020204" pitchFamily="34" charset="-122"/>
                        <a:ea typeface="微软雅黑" panose="020B0503020204020204" pitchFamily="34" charset="-122"/>
                      </a:endParaRPr>
                    </a:p>
                  </a:txBody>
                  <a:tcPr marL="68580" marR="68580" marT="0" marB="0" anchor="ctr" anchorCtr="1"/>
                </a:tc>
                <a:extLst>
                  <a:ext uri="{0D108BD9-81ED-4DB2-BD59-A6C34878D82A}">
                    <a16:rowId xmlns:a16="http://schemas.microsoft.com/office/drawing/2014/main" val="2768585376"/>
                  </a:ext>
                </a:extLst>
              </a:tr>
              <a:tr h="396717">
                <a:tc>
                  <a:txBody>
                    <a:bodyPr/>
                    <a:lstStyle/>
                    <a:p>
                      <a:pPr algn="just"/>
                      <a:r>
                        <a:rPr lang="en-US" sz="1600" b="0" dirty="0">
                          <a:solidFill>
                            <a:schemeClr val="tx1"/>
                          </a:solidFill>
                          <a:effectLst/>
                          <a:latin typeface="微软雅黑" panose="020B0503020204020204" pitchFamily="34" charset="-122"/>
                          <a:ea typeface="微软雅黑" panose="020B0503020204020204" pitchFamily="34" charset="-122"/>
                        </a:rPr>
                        <a:t>yum remove</a:t>
                      </a:r>
                      <a:r>
                        <a:rPr lang="zh-CN" sz="1600" b="0" dirty="0">
                          <a:solidFill>
                            <a:schemeClr val="tx1"/>
                          </a:solidFill>
                          <a:effectLst/>
                          <a:latin typeface="微软雅黑" panose="020B0503020204020204" pitchFamily="34" charset="-122"/>
                          <a:ea typeface="微软雅黑" panose="020B0503020204020204" pitchFamily="34" charset="-122"/>
                        </a:rPr>
                        <a:t>软件包名称</a:t>
                      </a:r>
                    </a:p>
                  </a:txBody>
                  <a:tcPr marL="68580" marR="68580" marT="0" marB="0" anchor="ctr" anchorCtr="1">
                    <a:solidFill>
                      <a:srgbClr val="CBD5E8"/>
                    </a:solidFill>
                  </a:tcPr>
                </a:tc>
                <a:tc>
                  <a:txBody>
                    <a:bodyPr/>
                    <a:lstStyle/>
                    <a:p>
                      <a:pPr algn="just"/>
                      <a:r>
                        <a:rPr lang="zh-CN" sz="1600" kern="100" dirty="0">
                          <a:effectLst/>
                          <a:latin typeface="微软雅黑" panose="020B0503020204020204" pitchFamily="34" charset="-122"/>
                          <a:ea typeface="微软雅黑" panose="020B0503020204020204" pitchFamily="34" charset="-122"/>
                        </a:rPr>
                        <a:t>移除软件包</a:t>
                      </a:r>
                      <a:endParaRPr lang="zh-CN" sz="1600" dirty="0">
                        <a:effectLst/>
                        <a:latin typeface="微软雅黑" panose="020B0503020204020204" pitchFamily="34" charset="-122"/>
                        <a:ea typeface="微软雅黑" panose="020B0503020204020204" pitchFamily="34" charset="-122"/>
                      </a:endParaRPr>
                    </a:p>
                  </a:txBody>
                  <a:tcPr marL="68580" marR="68580" marT="0" marB="0" anchor="ctr" anchorCtr="1"/>
                </a:tc>
                <a:extLst>
                  <a:ext uri="{0D108BD9-81ED-4DB2-BD59-A6C34878D82A}">
                    <a16:rowId xmlns:a16="http://schemas.microsoft.com/office/drawing/2014/main" val="3753222496"/>
                  </a:ext>
                </a:extLst>
              </a:tr>
              <a:tr h="396717">
                <a:tc>
                  <a:txBody>
                    <a:bodyPr/>
                    <a:lstStyle/>
                    <a:p>
                      <a:pPr algn="just"/>
                      <a:r>
                        <a:rPr lang="en-US" sz="1600" b="0" dirty="0">
                          <a:solidFill>
                            <a:schemeClr val="tx1"/>
                          </a:solidFill>
                          <a:effectLst/>
                          <a:latin typeface="微软雅黑" panose="020B0503020204020204" pitchFamily="34" charset="-122"/>
                          <a:ea typeface="微软雅黑" panose="020B0503020204020204" pitchFamily="34" charset="-122"/>
                        </a:rPr>
                        <a:t>yum clean all</a:t>
                      </a:r>
                      <a:endParaRPr lang="zh-CN" sz="1600" b="0" dirty="0">
                        <a:solidFill>
                          <a:schemeClr val="tx1"/>
                        </a:solidFill>
                        <a:effectLst/>
                        <a:latin typeface="微软雅黑" panose="020B0503020204020204" pitchFamily="34" charset="-122"/>
                        <a:ea typeface="微软雅黑" panose="020B0503020204020204" pitchFamily="34" charset="-122"/>
                      </a:endParaRPr>
                    </a:p>
                  </a:txBody>
                  <a:tcPr marL="68580" marR="68580" marT="0" marB="0" anchor="ctr" anchorCtr="1">
                    <a:solidFill>
                      <a:srgbClr val="E7EBF4"/>
                    </a:solidFill>
                  </a:tcPr>
                </a:tc>
                <a:tc>
                  <a:txBody>
                    <a:bodyPr/>
                    <a:lstStyle/>
                    <a:p>
                      <a:pPr algn="just"/>
                      <a:r>
                        <a:rPr lang="zh-CN" sz="1600" kern="100" dirty="0">
                          <a:effectLst/>
                          <a:latin typeface="微软雅黑" panose="020B0503020204020204" pitchFamily="34" charset="-122"/>
                          <a:ea typeface="微软雅黑" panose="020B0503020204020204" pitchFamily="34" charset="-122"/>
                        </a:rPr>
                        <a:t>清除所有仓库缓存</a:t>
                      </a:r>
                      <a:endParaRPr lang="zh-CN" sz="1600" dirty="0">
                        <a:effectLst/>
                        <a:latin typeface="微软雅黑" panose="020B0503020204020204" pitchFamily="34" charset="-122"/>
                        <a:ea typeface="微软雅黑" panose="020B0503020204020204" pitchFamily="34" charset="-122"/>
                      </a:endParaRPr>
                    </a:p>
                  </a:txBody>
                  <a:tcPr marL="68580" marR="68580" marT="0" marB="0" anchor="ctr" anchorCtr="1"/>
                </a:tc>
                <a:extLst>
                  <a:ext uri="{0D108BD9-81ED-4DB2-BD59-A6C34878D82A}">
                    <a16:rowId xmlns:a16="http://schemas.microsoft.com/office/drawing/2014/main" val="1817681582"/>
                  </a:ext>
                </a:extLst>
              </a:tr>
              <a:tr h="396717">
                <a:tc>
                  <a:txBody>
                    <a:bodyPr/>
                    <a:lstStyle/>
                    <a:p>
                      <a:pPr algn="just"/>
                      <a:r>
                        <a:rPr lang="en-US" sz="1600" b="0" dirty="0">
                          <a:solidFill>
                            <a:schemeClr val="tx1"/>
                          </a:solidFill>
                          <a:effectLst/>
                          <a:latin typeface="微软雅黑" panose="020B0503020204020204" pitchFamily="34" charset="-122"/>
                          <a:ea typeface="微软雅黑" panose="020B0503020204020204" pitchFamily="34" charset="-122"/>
                        </a:rPr>
                        <a:t>yum check-update</a:t>
                      </a:r>
                      <a:endParaRPr lang="zh-CN" sz="1600" b="0" dirty="0">
                        <a:solidFill>
                          <a:schemeClr val="tx1"/>
                        </a:solidFill>
                        <a:effectLst/>
                        <a:latin typeface="微软雅黑" panose="020B0503020204020204" pitchFamily="34" charset="-122"/>
                        <a:ea typeface="微软雅黑" panose="020B0503020204020204" pitchFamily="34" charset="-122"/>
                      </a:endParaRPr>
                    </a:p>
                  </a:txBody>
                  <a:tcPr marL="68580" marR="68580" marT="0" marB="0" anchor="ctr" anchorCtr="1">
                    <a:solidFill>
                      <a:srgbClr val="CBD5E8"/>
                    </a:solidFill>
                  </a:tcPr>
                </a:tc>
                <a:tc>
                  <a:txBody>
                    <a:bodyPr/>
                    <a:lstStyle/>
                    <a:p>
                      <a:pPr algn="just"/>
                      <a:r>
                        <a:rPr lang="zh-CN" sz="1600" kern="100">
                          <a:effectLst/>
                          <a:latin typeface="微软雅黑" panose="020B0503020204020204" pitchFamily="34" charset="-122"/>
                          <a:ea typeface="微软雅黑" panose="020B0503020204020204" pitchFamily="34" charset="-122"/>
                        </a:rPr>
                        <a:t>检查可更新的软件包</a:t>
                      </a:r>
                      <a:endParaRPr lang="zh-CN" sz="1600">
                        <a:effectLst/>
                        <a:latin typeface="微软雅黑" panose="020B0503020204020204" pitchFamily="34" charset="-122"/>
                        <a:ea typeface="微软雅黑" panose="020B0503020204020204" pitchFamily="34" charset="-122"/>
                      </a:endParaRPr>
                    </a:p>
                  </a:txBody>
                  <a:tcPr marL="68580" marR="68580" marT="0" marB="0" anchor="ctr" anchorCtr="1"/>
                </a:tc>
                <a:extLst>
                  <a:ext uri="{0D108BD9-81ED-4DB2-BD59-A6C34878D82A}">
                    <a16:rowId xmlns:a16="http://schemas.microsoft.com/office/drawing/2014/main" val="1317429812"/>
                  </a:ext>
                </a:extLst>
              </a:tr>
              <a:tr h="396717">
                <a:tc>
                  <a:txBody>
                    <a:bodyPr/>
                    <a:lstStyle/>
                    <a:p>
                      <a:pPr algn="just"/>
                      <a:r>
                        <a:rPr lang="en-US" sz="1600" b="0" dirty="0">
                          <a:solidFill>
                            <a:schemeClr val="tx1"/>
                          </a:solidFill>
                          <a:effectLst/>
                          <a:latin typeface="微软雅黑" panose="020B0503020204020204" pitchFamily="34" charset="-122"/>
                          <a:ea typeface="微软雅黑" panose="020B0503020204020204" pitchFamily="34" charset="-122"/>
                        </a:rPr>
                        <a:t>yum </a:t>
                      </a:r>
                      <a:r>
                        <a:rPr lang="en-US" sz="1600" b="0" dirty="0" err="1">
                          <a:solidFill>
                            <a:schemeClr val="tx1"/>
                          </a:solidFill>
                          <a:effectLst/>
                          <a:latin typeface="微软雅黑" panose="020B0503020204020204" pitchFamily="34" charset="-122"/>
                          <a:ea typeface="微软雅黑" panose="020B0503020204020204" pitchFamily="34" charset="-122"/>
                        </a:rPr>
                        <a:t>grouplist</a:t>
                      </a:r>
                      <a:endParaRPr lang="zh-CN" sz="1600" b="0" dirty="0">
                        <a:solidFill>
                          <a:schemeClr val="tx1"/>
                        </a:solidFill>
                        <a:effectLst/>
                        <a:latin typeface="微软雅黑" panose="020B0503020204020204" pitchFamily="34" charset="-122"/>
                        <a:ea typeface="微软雅黑" panose="020B0503020204020204" pitchFamily="34" charset="-122"/>
                      </a:endParaRPr>
                    </a:p>
                  </a:txBody>
                  <a:tcPr marL="68580" marR="68580" marT="0" marB="0" anchor="ctr" anchorCtr="1">
                    <a:solidFill>
                      <a:srgbClr val="E7EBF4"/>
                    </a:solidFill>
                  </a:tcPr>
                </a:tc>
                <a:tc>
                  <a:txBody>
                    <a:bodyPr/>
                    <a:lstStyle/>
                    <a:p>
                      <a:pPr algn="just"/>
                      <a:r>
                        <a:rPr lang="zh-CN" sz="1600" kern="100">
                          <a:effectLst/>
                          <a:latin typeface="微软雅黑" panose="020B0503020204020204" pitchFamily="34" charset="-122"/>
                          <a:ea typeface="微软雅黑" panose="020B0503020204020204" pitchFamily="34" charset="-122"/>
                        </a:rPr>
                        <a:t>查看系统中已经安装的软件包组</a:t>
                      </a:r>
                      <a:endParaRPr lang="zh-CN" sz="1600">
                        <a:effectLst/>
                        <a:latin typeface="微软雅黑" panose="020B0503020204020204" pitchFamily="34" charset="-122"/>
                        <a:ea typeface="微软雅黑" panose="020B0503020204020204" pitchFamily="34" charset="-122"/>
                      </a:endParaRPr>
                    </a:p>
                  </a:txBody>
                  <a:tcPr marL="68580" marR="68580" marT="0" marB="0" anchor="ctr" anchorCtr="1"/>
                </a:tc>
                <a:extLst>
                  <a:ext uri="{0D108BD9-81ED-4DB2-BD59-A6C34878D82A}">
                    <a16:rowId xmlns:a16="http://schemas.microsoft.com/office/drawing/2014/main" val="2154269761"/>
                  </a:ext>
                </a:extLst>
              </a:tr>
              <a:tr h="396717">
                <a:tc>
                  <a:txBody>
                    <a:bodyPr/>
                    <a:lstStyle/>
                    <a:p>
                      <a:pPr algn="just"/>
                      <a:r>
                        <a:rPr lang="en-US" sz="1600" b="0" dirty="0">
                          <a:solidFill>
                            <a:schemeClr val="tx1"/>
                          </a:solidFill>
                          <a:effectLst/>
                          <a:latin typeface="微软雅黑" panose="020B0503020204020204" pitchFamily="34" charset="-122"/>
                          <a:ea typeface="微软雅黑" panose="020B0503020204020204" pitchFamily="34" charset="-122"/>
                        </a:rPr>
                        <a:t>yum </a:t>
                      </a:r>
                      <a:r>
                        <a:rPr lang="en-US" sz="1600" b="0" dirty="0" err="1">
                          <a:solidFill>
                            <a:schemeClr val="tx1"/>
                          </a:solidFill>
                          <a:effectLst/>
                          <a:latin typeface="微软雅黑" panose="020B0503020204020204" pitchFamily="34" charset="-122"/>
                          <a:ea typeface="微软雅黑" panose="020B0503020204020204" pitchFamily="34" charset="-122"/>
                        </a:rPr>
                        <a:t>groupinstall</a:t>
                      </a:r>
                      <a:r>
                        <a:rPr lang="zh-CN" sz="1600" b="0" dirty="0">
                          <a:solidFill>
                            <a:schemeClr val="tx1"/>
                          </a:solidFill>
                          <a:effectLst/>
                          <a:latin typeface="微软雅黑" panose="020B0503020204020204" pitchFamily="34" charset="-122"/>
                          <a:ea typeface="微软雅黑" panose="020B0503020204020204" pitchFamily="34" charset="-122"/>
                        </a:rPr>
                        <a:t>软件包组</a:t>
                      </a:r>
                    </a:p>
                  </a:txBody>
                  <a:tcPr marL="68580" marR="68580" marT="0" marB="0" anchor="ctr" anchorCtr="1">
                    <a:solidFill>
                      <a:srgbClr val="CBD5E8"/>
                    </a:solidFill>
                  </a:tcPr>
                </a:tc>
                <a:tc>
                  <a:txBody>
                    <a:bodyPr/>
                    <a:lstStyle/>
                    <a:p>
                      <a:pPr algn="just"/>
                      <a:r>
                        <a:rPr lang="zh-CN" sz="1600" kern="100" dirty="0">
                          <a:effectLst/>
                          <a:latin typeface="微软雅黑" panose="020B0503020204020204" pitchFamily="34" charset="-122"/>
                          <a:ea typeface="微软雅黑" panose="020B0503020204020204" pitchFamily="34" charset="-122"/>
                        </a:rPr>
                        <a:t>安装指定的软件包组</a:t>
                      </a:r>
                      <a:endParaRPr lang="zh-CN" sz="1600" dirty="0">
                        <a:effectLst/>
                        <a:latin typeface="微软雅黑" panose="020B0503020204020204" pitchFamily="34" charset="-122"/>
                        <a:ea typeface="微软雅黑" panose="020B0503020204020204" pitchFamily="34" charset="-122"/>
                      </a:endParaRPr>
                    </a:p>
                  </a:txBody>
                  <a:tcPr marL="68580" marR="68580" marT="0" marB="0" anchor="ctr" anchorCtr="1"/>
                </a:tc>
                <a:extLst>
                  <a:ext uri="{0D108BD9-81ED-4DB2-BD59-A6C34878D82A}">
                    <a16:rowId xmlns:a16="http://schemas.microsoft.com/office/drawing/2014/main" val="1761412963"/>
                  </a:ext>
                </a:extLst>
              </a:tr>
              <a:tr h="396717">
                <a:tc>
                  <a:txBody>
                    <a:bodyPr/>
                    <a:lstStyle/>
                    <a:p>
                      <a:pPr algn="just"/>
                      <a:r>
                        <a:rPr lang="en-US" sz="1600" b="0" dirty="0">
                          <a:solidFill>
                            <a:schemeClr val="tx1"/>
                          </a:solidFill>
                          <a:effectLst/>
                          <a:latin typeface="微软雅黑" panose="020B0503020204020204" pitchFamily="34" charset="-122"/>
                          <a:ea typeface="微软雅黑" panose="020B0503020204020204" pitchFamily="34" charset="-122"/>
                        </a:rPr>
                        <a:t>yum </a:t>
                      </a:r>
                      <a:r>
                        <a:rPr lang="en-US" sz="1600" b="0" dirty="0" err="1">
                          <a:solidFill>
                            <a:schemeClr val="tx1"/>
                          </a:solidFill>
                          <a:effectLst/>
                          <a:latin typeface="微软雅黑" panose="020B0503020204020204" pitchFamily="34" charset="-122"/>
                          <a:ea typeface="微软雅黑" panose="020B0503020204020204" pitchFamily="34" charset="-122"/>
                        </a:rPr>
                        <a:t>groupremove</a:t>
                      </a:r>
                      <a:r>
                        <a:rPr lang="zh-CN" sz="1600" b="0" dirty="0">
                          <a:solidFill>
                            <a:schemeClr val="tx1"/>
                          </a:solidFill>
                          <a:effectLst/>
                          <a:latin typeface="微软雅黑" panose="020B0503020204020204" pitchFamily="34" charset="-122"/>
                          <a:ea typeface="微软雅黑" panose="020B0503020204020204" pitchFamily="34" charset="-122"/>
                        </a:rPr>
                        <a:t>软件包组</a:t>
                      </a:r>
                    </a:p>
                  </a:txBody>
                  <a:tcPr marL="68580" marR="68580" marT="0" marB="0" anchor="ctr" anchorCtr="1">
                    <a:solidFill>
                      <a:srgbClr val="E7EBF4"/>
                    </a:solidFill>
                  </a:tcPr>
                </a:tc>
                <a:tc>
                  <a:txBody>
                    <a:bodyPr/>
                    <a:lstStyle/>
                    <a:p>
                      <a:pPr algn="just"/>
                      <a:r>
                        <a:rPr lang="zh-CN" sz="1600" kern="100" dirty="0">
                          <a:effectLst/>
                          <a:latin typeface="微软雅黑" panose="020B0503020204020204" pitchFamily="34" charset="-122"/>
                          <a:ea typeface="微软雅黑" panose="020B0503020204020204" pitchFamily="34" charset="-122"/>
                        </a:rPr>
                        <a:t>移除指定的软件包组</a:t>
                      </a:r>
                      <a:endParaRPr lang="zh-CN" sz="1600" dirty="0">
                        <a:effectLst/>
                        <a:latin typeface="微软雅黑" panose="020B0503020204020204" pitchFamily="34" charset="-122"/>
                        <a:ea typeface="微软雅黑" panose="020B0503020204020204" pitchFamily="34" charset="-122"/>
                      </a:endParaRPr>
                    </a:p>
                  </a:txBody>
                  <a:tcPr marL="68580" marR="68580" marT="0" marB="0" anchor="ctr" anchorCtr="1"/>
                </a:tc>
                <a:extLst>
                  <a:ext uri="{0D108BD9-81ED-4DB2-BD59-A6C34878D82A}">
                    <a16:rowId xmlns:a16="http://schemas.microsoft.com/office/drawing/2014/main" val="3196837187"/>
                  </a:ext>
                </a:extLst>
              </a:tr>
              <a:tr h="396717">
                <a:tc>
                  <a:txBody>
                    <a:bodyPr/>
                    <a:lstStyle/>
                    <a:p>
                      <a:pPr algn="just"/>
                      <a:r>
                        <a:rPr lang="en-US" sz="1600" b="0" dirty="0">
                          <a:solidFill>
                            <a:schemeClr val="tx1"/>
                          </a:solidFill>
                          <a:effectLst/>
                          <a:latin typeface="微软雅黑" panose="020B0503020204020204" pitchFamily="34" charset="-122"/>
                          <a:ea typeface="微软雅黑" panose="020B0503020204020204" pitchFamily="34" charset="-122"/>
                        </a:rPr>
                        <a:t>yum </a:t>
                      </a:r>
                      <a:r>
                        <a:rPr lang="en-US" sz="1600" b="0" dirty="0" err="1">
                          <a:solidFill>
                            <a:schemeClr val="tx1"/>
                          </a:solidFill>
                          <a:effectLst/>
                          <a:latin typeface="微软雅黑" panose="020B0503020204020204" pitchFamily="34" charset="-122"/>
                          <a:ea typeface="微软雅黑" panose="020B0503020204020204" pitchFamily="34" charset="-122"/>
                        </a:rPr>
                        <a:t>groupinfo</a:t>
                      </a:r>
                      <a:r>
                        <a:rPr lang="zh-CN" sz="1600" b="0" dirty="0">
                          <a:solidFill>
                            <a:schemeClr val="tx1"/>
                          </a:solidFill>
                          <a:effectLst/>
                          <a:latin typeface="微软雅黑" panose="020B0503020204020204" pitchFamily="34" charset="-122"/>
                          <a:ea typeface="微软雅黑" panose="020B0503020204020204" pitchFamily="34" charset="-122"/>
                        </a:rPr>
                        <a:t>软件包组</a:t>
                      </a:r>
                    </a:p>
                  </a:txBody>
                  <a:tcPr marL="68580" marR="68580" marT="0" marB="0" anchor="ctr" anchorCtr="1">
                    <a:solidFill>
                      <a:srgbClr val="CBD5E8"/>
                    </a:solidFill>
                  </a:tcPr>
                </a:tc>
                <a:tc>
                  <a:txBody>
                    <a:bodyPr/>
                    <a:lstStyle/>
                    <a:p>
                      <a:pPr algn="just"/>
                      <a:r>
                        <a:rPr lang="zh-CN" sz="1600" kern="100" dirty="0">
                          <a:effectLst/>
                          <a:latin typeface="微软雅黑" panose="020B0503020204020204" pitchFamily="34" charset="-122"/>
                          <a:ea typeface="微软雅黑" panose="020B0503020204020204" pitchFamily="34" charset="-122"/>
                        </a:rPr>
                        <a:t>查询指定的软件包组信息</a:t>
                      </a:r>
                      <a:endParaRPr lang="zh-CN" sz="1600" dirty="0">
                        <a:effectLst/>
                        <a:latin typeface="微软雅黑" panose="020B0503020204020204" pitchFamily="34" charset="-122"/>
                        <a:ea typeface="微软雅黑" panose="020B0503020204020204" pitchFamily="34" charset="-122"/>
                      </a:endParaRPr>
                    </a:p>
                  </a:txBody>
                  <a:tcPr marL="68580" marR="68580" marT="0" marB="0" anchor="ctr" anchorCtr="1"/>
                </a:tc>
                <a:extLst>
                  <a:ext uri="{0D108BD9-81ED-4DB2-BD59-A6C34878D82A}">
                    <a16:rowId xmlns:a16="http://schemas.microsoft.com/office/drawing/2014/main" val="3001408766"/>
                  </a:ext>
                </a:extLst>
              </a:tr>
            </a:tbl>
          </a:graphicData>
        </a:graphic>
      </p:graphicFrame>
    </p:spTree>
    <p:extLst>
      <p:ext uri="{BB962C8B-B14F-4D97-AF65-F5344CB8AC3E}">
        <p14:creationId xmlns:p14="http://schemas.microsoft.com/office/powerpoint/2010/main" val="69669090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41" presetClass="entr" presetSubtype="0" fill="hold" grpId="0" nodeType="withEffect">
                                  <p:stCondLst>
                                    <p:cond delay="0"/>
                                  </p:stCondLst>
                                  <p:iterate type="lt">
                                    <p:tmPct val="12500"/>
                                  </p:iterate>
                                  <p:childTnLst>
                                    <p:set>
                                      <p:cBhvr>
                                        <p:cTn id="9" dur="1" fill="hold">
                                          <p:stCondLst>
                                            <p:cond delay="0"/>
                                          </p:stCondLst>
                                        </p:cTn>
                                        <p:tgtEl>
                                          <p:spTgt spid="13"/>
                                        </p:tgtEl>
                                        <p:attrNameLst>
                                          <p:attrName>style.visibility</p:attrName>
                                        </p:attrNameLst>
                                      </p:cBhvr>
                                      <p:to>
                                        <p:strVal val="visible"/>
                                      </p:to>
                                    </p:set>
                                    <p:anim calcmode="lin" valueType="num">
                                      <p:cBhvr>
                                        <p:cTn id="10" dur="300" fill="hold"/>
                                        <p:tgtEl>
                                          <p:spTgt spid="13"/>
                                        </p:tgtEl>
                                        <p:attrNameLst>
                                          <p:attrName>ppt_x</p:attrName>
                                        </p:attrNameLst>
                                      </p:cBhvr>
                                      <p:tavLst>
                                        <p:tav tm="0">
                                          <p:val>
                                            <p:strVal val="#ppt_x"/>
                                          </p:val>
                                        </p:tav>
                                        <p:tav tm="50000">
                                          <p:val>
                                            <p:strVal val="#ppt_x+.1"/>
                                          </p:val>
                                        </p:tav>
                                        <p:tav tm="100000">
                                          <p:val>
                                            <p:strVal val="#ppt_x"/>
                                          </p:val>
                                        </p:tav>
                                      </p:tavLst>
                                    </p:anim>
                                    <p:anim calcmode="lin" valueType="num">
                                      <p:cBhvr>
                                        <p:cTn id="11" dur="300" fill="hold"/>
                                        <p:tgtEl>
                                          <p:spTgt spid="13"/>
                                        </p:tgtEl>
                                        <p:attrNameLst>
                                          <p:attrName>ppt_y</p:attrName>
                                        </p:attrNameLst>
                                      </p:cBhvr>
                                      <p:tavLst>
                                        <p:tav tm="0">
                                          <p:val>
                                            <p:strVal val="#ppt_y"/>
                                          </p:val>
                                        </p:tav>
                                        <p:tav tm="100000">
                                          <p:val>
                                            <p:strVal val="#ppt_y"/>
                                          </p:val>
                                        </p:tav>
                                      </p:tavLst>
                                    </p:anim>
                                    <p:anim calcmode="lin" valueType="num">
                                      <p:cBhvr>
                                        <p:cTn id="12" dur="300" fill="hold"/>
                                        <p:tgtEl>
                                          <p:spTgt spid="13"/>
                                        </p:tgtEl>
                                        <p:attrNameLst>
                                          <p:attrName>ppt_h</p:attrName>
                                        </p:attrNameLst>
                                      </p:cBhvr>
                                      <p:tavLst>
                                        <p:tav tm="0">
                                          <p:val>
                                            <p:strVal val="#ppt_h/10"/>
                                          </p:val>
                                        </p:tav>
                                        <p:tav tm="50000">
                                          <p:val>
                                            <p:strVal val="#ppt_h+.01"/>
                                          </p:val>
                                        </p:tav>
                                        <p:tav tm="100000">
                                          <p:val>
                                            <p:strVal val="#ppt_h"/>
                                          </p:val>
                                        </p:tav>
                                      </p:tavLst>
                                    </p:anim>
                                    <p:anim calcmode="lin" valueType="num">
                                      <p:cBhvr>
                                        <p:cTn id="13" dur="300" fill="hold"/>
                                        <p:tgtEl>
                                          <p:spTgt spid="13"/>
                                        </p:tgtEl>
                                        <p:attrNameLst>
                                          <p:attrName>ppt_w</p:attrName>
                                        </p:attrNameLst>
                                      </p:cBhvr>
                                      <p:tavLst>
                                        <p:tav tm="0">
                                          <p:val>
                                            <p:strVal val="#ppt_w/10"/>
                                          </p:val>
                                        </p:tav>
                                        <p:tav tm="50000">
                                          <p:val>
                                            <p:strVal val="#ppt_w+.01"/>
                                          </p:val>
                                        </p:tav>
                                        <p:tav tm="100000">
                                          <p:val>
                                            <p:strVal val="#ppt_w"/>
                                          </p:val>
                                        </p:tav>
                                      </p:tavLst>
                                    </p:anim>
                                    <p:animEffect transition="in" filter="fade">
                                      <p:cBhvr>
                                        <p:cTn id="14" dur="300" tmFilter="0,0; .5, 1; 1, 1"/>
                                        <p:tgtEl>
                                          <p:spTgt spid="13"/>
                                        </p:tgtEl>
                                      </p:cBhvr>
                                    </p:animEffect>
                                  </p:childTnLst>
                                </p:cTn>
                              </p:par>
                              <p:par>
                                <p:cTn id="15" presetID="22" presetClass="entr" presetSubtype="4"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down)">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菱形 1"/>
          <p:cNvSpPr/>
          <p:nvPr/>
        </p:nvSpPr>
        <p:spPr>
          <a:xfrm>
            <a:off x="4296000" y="876300"/>
            <a:ext cx="3600000" cy="3600000"/>
          </a:xfrm>
          <a:prstGeom prst="diamond">
            <a:avLst/>
          </a:prstGeom>
          <a:noFill/>
          <a:ln w="1270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文本框 5"/>
          <p:cNvSpPr txBox="1"/>
          <p:nvPr/>
        </p:nvSpPr>
        <p:spPr>
          <a:xfrm>
            <a:off x="3371850" y="4978520"/>
            <a:ext cx="5448300" cy="646331"/>
          </a:xfrm>
          <a:prstGeom prst="rect">
            <a:avLst/>
          </a:prstGeom>
          <a:noFill/>
        </p:spPr>
        <p:txBody>
          <a:bodyPr wrap="square" rtlCol="0">
            <a:spAutoFit/>
          </a:bodyPr>
          <a:lstStyle/>
          <a:p>
            <a:pPr algn="ctr"/>
            <a:r>
              <a:rPr lang="zh-CN" altLang="en-US" sz="3600" b="1" dirty="0">
                <a:solidFill>
                  <a:schemeClr val="accent1"/>
                </a:solidFill>
                <a:latin typeface="微软雅黑" panose="020B0503020204020204" pitchFamily="34" charset="-122"/>
                <a:ea typeface="微软雅黑" panose="020B0503020204020204" pitchFamily="34" charset="-122"/>
              </a:rPr>
              <a:t>系统初始化进程</a:t>
            </a:r>
          </a:p>
        </p:txBody>
      </p:sp>
      <p:sp>
        <p:nvSpPr>
          <p:cNvPr id="9" name="文本框 8"/>
          <p:cNvSpPr txBox="1"/>
          <p:nvPr/>
        </p:nvSpPr>
        <p:spPr>
          <a:xfrm>
            <a:off x="2505076" y="5624851"/>
            <a:ext cx="7181848" cy="400110"/>
          </a:xfrm>
          <a:prstGeom prst="rect">
            <a:avLst/>
          </a:prstGeom>
          <a:noFill/>
        </p:spPr>
        <p:txBody>
          <a:bodyPr wrap="square" rtlCol="0">
            <a:spAutoFit/>
          </a:bodyPr>
          <a:lstStyle/>
          <a:p>
            <a:pPr algn="ctr"/>
            <a:r>
              <a:rPr lang="en-US" altLang="zh-CN" sz="2000" dirty="0">
                <a:solidFill>
                  <a:schemeClr val="accent1"/>
                </a:solidFill>
                <a:latin typeface="微软雅黑" panose="020B0503020204020204" pitchFamily="34" charset="-122"/>
                <a:ea typeface="微软雅黑" panose="020B0503020204020204" pitchFamily="34" charset="-122"/>
              </a:rPr>
              <a:t>System initialization process</a:t>
            </a:r>
          </a:p>
        </p:txBody>
      </p:sp>
      <p:sp>
        <p:nvSpPr>
          <p:cNvPr id="10" name="文本框 9"/>
          <p:cNvSpPr txBox="1"/>
          <p:nvPr/>
        </p:nvSpPr>
        <p:spPr>
          <a:xfrm>
            <a:off x="4210051" y="1891470"/>
            <a:ext cx="3771898" cy="1569660"/>
          </a:xfrm>
          <a:prstGeom prst="rect">
            <a:avLst/>
          </a:prstGeom>
          <a:noFill/>
        </p:spPr>
        <p:txBody>
          <a:bodyPr wrap="square" rtlCol="0">
            <a:spAutoFit/>
          </a:bodyPr>
          <a:lstStyle/>
          <a:p>
            <a:pPr algn="ctr"/>
            <a:r>
              <a:rPr lang="en-US" altLang="zh-CN" sz="4800" b="1" dirty="0">
                <a:solidFill>
                  <a:schemeClr val="accent1"/>
                </a:solidFill>
                <a:latin typeface="Times New Roman" panose="02020603050405020304" pitchFamily="18" charset="0"/>
                <a:ea typeface="微软雅黑" panose="020B0503020204020204" pitchFamily="34" charset="-122"/>
                <a:cs typeface="Times New Roman" panose="02020603050405020304" pitchFamily="18" charset="0"/>
              </a:rPr>
              <a:t>PART</a:t>
            </a:r>
          </a:p>
          <a:p>
            <a:pPr algn="ctr"/>
            <a:r>
              <a:rPr lang="en-US" altLang="zh-CN" sz="4800" b="1" dirty="0">
                <a:solidFill>
                  <a:schemeClr val="accent1"/>
                </a:solidFill>
                <a:latin typeface="Times New Roman" panose="02020603050405020304" pitchFamily="18" charset="0"/>
                <a:ea typeface="微软雅黑" panose="020B0503020204020204" pitchFamily="34" charset="-122"/>
                <a:cs typeface="Times New Roman" panose="02020603050405020304" pitchFamily="18" charset="0"/>
              </a:rPr>
              <a:t>FIVE</a:t>
            </a:r>
            <a:endParaRPr lang="zh-CN" altLang="en-US" sz="4800" b="1" dirty="0">
              <a:solidFill>
                <a:schemeClr val="accent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2" name="直角三角形 11"/>
          <p:cNvSpPr>
            <a:spLocks noChangeAspect="1"/>
          </p:cNvSpPr>
          <p:nvPr/>
        </p:nvSpPr>
        <p:spPr>
          <a:xfrm flipV="1">
            <a:off x="4210051" y="772576"/>
            <a:ext cx="1800000" cy="1800000"/>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233499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400"/>
                                        <p:tgtEl>
                                          <p:spTgt spid="12"/>
                                        </p:tgtEl>
                                      </p:cBhvr>
                                    </p:animEffect>
                                  </p:childTnLst>
                                </p:cTn>
                              </p:par>
                              <p:par>
                                <p:cTn id="8" presetID="41" presetClass="entr" presetSubtype="0" fill="hold" grpId="0" nodeType="withEffect">
                                  <p:stCondLst>
                                    <p:cond delay="250"/>
                                  </p:stCondLst>
                                  <p:iterate type="lt">
                                    <p:tmPct val="14286"/>
                                  </p:iterate>
                                  <p:childTnLst>
                                    <p:set>
                                      <p:cBhvr>
                                        <p:cTn id="9" dur="1" fill="hold">
                                          <p:stCondLst>
                                            <p:cond delay="0"/>
                                          </p:stCondLst>
                                        </p:cTn>
                                        <p:tgtEl>
                                          <p:spTgt spid="10"/>
                                        </p:tgtEl>
                                        <p:attrNameLst>
                                          <p:attrName>style.visibility</p:attrName>
                                        </p:attrNameLst>
                                      </p:cBhvr>
                                      <p:to>
                                        <p:strVal val="visible"/>
                                      </p:to>
                                    </p:set>
                                    <p:anim calcmode="lin" valueType="num">
                                      <p:cBhvr>
                                        <p:cTn id="10" dur="500" fill="hold"/>
                                        <p:tgtEl>
                                          <p:spTgt spid="10"/>
                                        </p:tgtEl>
                                        <p:attrNameLst>
                                          <p:attrName>ppt_x</p:attrName>
                                        </p:attrNameLst>
                                      </p:cBhvr>
                                      <p:tavLst>
                                        <p:tav tm="0">
                                          <p:val>
                                            <p:strVal val="#ppt_x"/>
                                          </p:val>
                                        </p:tav>
                                        <p:tav tm="50000">
                                          <p:val>
                                            <p:strVal val="#ppt_x+.1"/>
                                          </p:val>
                                        </p:tav>
                                        <p:tav tm="100000">
                                          <p:val>
                                            <p:strVal val="#ppt_x"/>
                                          </p:val>
                                        </p:tav>
                                      </p:tavLst>
                                    </p:anim>
                                    <p:anim calcmode="lin" valueType="num">
                                      <p:cBhvr>
                                        <p:cTn id="11" dur="500" fill="hold"/>
                                        <p:tgtEl>
                                          <p:spTgt spid="10"/>
                                        </p:tgtEl>
                                        <p:attrNameLst>
                                          <p:attrName>ppt_y</p:attrName>
                                        </p:attrNameLst>
                                      </p:cBhvr>
                                      <p:tavLst>
                                        <p:tav tm="0">
                                          <p:val>
                                            <p:strVal val="#ppt_y"/>
                                          </p:val>
                                        </p:tav>
                                        <p:tav tm="100000">
                                          <p:val>
                                            <p:strVal val="#ppt_y"/>
                                          </p:val>
                                        </p:tav>
                                      </p:tavLst>
                                    </p:anim>
                                    <p:anim calcmode="lin" valueType="num">
                                      <p:cBhvr>
                                        <p:cTn id="12" dur="500" fill="hold"/>
                                        <p:tgtEl>
                                          <p:spTgt spid="10"/>
                                        </p:tgtEl>
                                        <p:attrNameLst>
                                          <p:attrName>ppt_h</p:attrName>
                                        </p:attrNameLst>
                                      </p:cBhvr>
                                      <p:tavLst>
                                        <p:tav tm="0">
                                          <p:val>
                                            <p:strVal val="#ppt_h/10"/>
                                          </p:val>
                                        </p:tav>
                                        <p:tav tm="50000">
                                          <p:val>
                                            <p:strVal val="#ppt_h+.01"/>
                                          </p:val>
                                        </p:tav>
                                        <p:tav tm="100000">
                                          <p:val>
                                            <p:strVal val="#ppt_h"/>
                                          </p:val>
                                        </p:tav>
                                      </p:tavLst>
                                    </p:anim>
                                    <p:anim calcmode="lin" valueType="num">
                                      <p:cBhvr>
                                        <p:cTn id="13" dur="500" fill="hold"/>
                                        <p:tgtEl>
                                          <p:spTgt spid="10"/>
                                        </p:tgtEl>
                                        <p:attrNameLst>
                                          <p:attrName>ppt_w</p:attrName>
                                        </p:attrNameLst>
                                      </p:cBhvr>
                                      <p:tavLst>
                                        <p:tav tm="0">
                                          <p:val>
                                            <p:strVal val="#ppt_w/10"/>
                                          </p:val>
                                        </p:tav>
                                        <p:tav tm="50000">
                                          <p:val>
                                            <p:strVal val="#ppt_w+.01"/>
                                          </p:val>
                                        </p:tav>
                                        <p:tav tm="100000">
                                          <p:val>
                                            <p:strVal val="#ppt_w"/>
                                          </p:val>
                                        </p:tav>
                                      </p:tavLst>
                                    </p:anim>
                                    <p:animEffect transition="in" filter="fade">
                                      <p:cBhvr>
                                        <p:cTn id="14" dur="500" tmFilter="0,0; .5, 1; 1, 1"/>
                                        <p:tgtEl>
                                          <p:spTgt spid="10"/>
                                        </p:tgtEl>
                                      </p:cBhvr>
                                    </p:animEffect>
                                  </p:childTnLst>
                                </p:cTn>
                              </p:par>
                              <p:par>
                                <p:cTn id="15" presetID="10" presetClass="entr" presetSubtype="0" fill="hold" grpId="0" nodeType="withEffect">
                                  <p:stCondLst>
                                    <p:cond delay="50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700"/>
                                        <p:tgtEl>
                                          <p:spTgt spid="6"/>
                                        </p:tgtEl>
                                      </p:cBhvr>
                                    </p:animEffect>
                                  </p:childTnLst>
                                </p:cTn>
                              </p:par>
                              <p:par>
                                <p:cTn id="18" presetID="10" presetClass="entr" presetSubtype="0" fill="hold" grpId="0" nodeType="withEffect">
                                  <p:stCondLst>
                                    <p:cond delay="50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7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0" grpId="0"/>
      <p:bldP spid="12"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695324" y="318442"/>
            <a:ext cx="6050915" cy="461665"/>
          </a:xfrm>
          <a:prstGeom prst="rect">
            <a:avLst/>
          </a:prstGeom>
          <a:noFill/>
        </p:spPr>
        <p:txBody>
          <a:bodyPr wrap="square" rtlCol="0">
            <a:spAutoFit/>
          </a:bodyPr>
          <a:lstStyle/>
          <a:p>
            <a:r>
              <a:rPr lang="en-US" altLang="zh-CN" sz="2400" b="1" dirty="0" err="1">
                <a:solidFill>
                  <a:schemeClr val="tx1">
                    <a:lumMod val="95000"/>
                    <a:lumOff val="5000"/>
                  </a:schemeClr>
                </a:solidFill>
                <a:latin typeface="微软雅黑" panose="020B0503020204020204" pitchFamily="34" charset="-122"/>
                <a:ea typeface="微软雅黑" panose="020B0503020204020204" pitchFamily="34" charset="-122"/>
              </a:rPr>
              <a:t>systemd</a:t>
            </a:r>
            <a:r>
              <a:rPr lang="zh-CN" altLang="en-US" sz="2400" b="1" dirty="0">
                <a:solidFill>
                  <a:schemeClr val="tx1">
                    <a:lumMod val="95000"/>
                    <a:lumOff val="5000"/>
                  </a:schemeClr>
                </a:solidFill>
                <a:latin typeface="微软雅黑" panose="020B0503020204020204" pitchFamily="34" charset="-122"/>
                <a:ea typeface="微软雅黑" panose="020B0503020204020204" pitchFamily="34" charset="-122"/>
              </a:rPr>
              <a:t>与</a:t>
            </a:r>
            <a:r>
              <a:rPr lang="en-US" altLang="zh-CN" sz="2400" b="1" dirty="0">
                <a:solidFill>
                  <a:schemeClr val="tx1">
                    <a:lumMod val="95000"/>
                    <a:lumOff val="5000"/>
                  </a:schemeClr>
                </a:solidFill>
                <a:latin typeface="微软雅黑" panose="020B0503020204020204" pitchFamily="34" charset="-122"/>
                <a:ea typeface="微软雅黑" panose="020B0503020204020204" pitchFamily="34" charset="-122"/>
              </a:rPr>
              <a:t>System V </a:t>
            </a:r>
            <a:r>
              <a:rPr lang="en-US" altLang="zh-CN" sz="2400" b="1" dirty="0" err="1">
                <a:solidFill>
                  <a:schemeClr val="tx1">
                    <a:lumMod val="95000"/>
                    <a:lumOff val="5000"/>
                  </a:schemeClr>
                </a:solidFill>
                <a:latin typeface="微软雅黑" panose="020B0503020204020204" pitchFamily="34" charset="-122"/>
                <a:ea typeface="微软雅黑" panose="020B0503020204020204" pitchFamily="34" charset="-122"/>
              </a:rPr>
              <a:t>init</a:t>
            </a:r>
            <a:r>
              <a:rPr lang="zh-CN" altLang="en-US" sz="2400" b="1" dirty="0">
                <a:solidFill>
                  <a:schemeClr val="tx1">
                    <a:lumMod val="95000"/>
                    <a:lumOff val="5000"/>
                  </a:schemeClr>
                </a:solidFill>
                <a:latin typeface="微软雅黑" panose="020B0503020204020204" pitchFamily="34" charset="-122"/>
                <a:ea typeface="微软雅黑" panose="020B0503020204020204" pitchFamily="34" charset="-122"/>
              </a:rPr>
              <a:t>的区别以及作用</a:t>
            </a:r>
          </a:p>
        </p:txBody>
      </p:sp>
      <p:grpSp>
        <p:nvGrpSpPr>
          <p:cNvPr id="31" name="组合 30"/>
          <p:cNvGrpSpPr/>
          <p:nvPr/>
        </p:nvGrpSpPr>
        <p:grpSpPr>
          <a:xfrm>
            <a:off x="123780" y="359255"/>
            <a:ext cx="445894" cy="351309"/>
            <a:chOff x="123780" y="534395"/>
            <a:chExt cx="445894" cy="351309"/>
          </a:xfrm>
        </p:grpSpPr>
        <p:sp>
          <p:nvSpPr>
            <p:cNvPr id="32" name="等腰三角形 31"/>
            <p:cNvSpPr/>
            <p:nvPr/>
          </p:nvSpPr>
          <p:spPr>
            <a:xfrm>
              <a:off x="382996" y="534395"/>
              <a:ext cx="186678" cy="160930"/>
            </a:xfrm>
            <a:prstGeom prst="triangle">
              <a:avLst/>
            </a:prstGeom>
            <a:solidFill>
              <a:schemeClr val="accent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等腰三角形 32"/>
            <p:cNvSpPr/>
            <p:nvPr/>
          </p:nvSpPr>
          <p:spPr>
            <a:xfrm rot="1110499">
              <a:off x="203197" y="561123"/>
              <a:ext cx="309372" cy="272312"/>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等腰三角形 33"/>
            <p:cNvSpPr/>
            <p:nvPr/>
          </p:nvSpPr>
          <p:spPr>
            <a:xfrm>
              <a:off x="123780" y="809504"/>
              <a:ext cx="88392" cy="76200"/>
            </a:xfrm>
            <a:prstGeom prst="triangle">
              <a:avLst/>
            </a:prstGeom>
            <a:solidFill>
              <a:schemeClr val="accent1">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10670045" y="6308725"/>
            <a:ext cx="826630" cy="549275"/>
            <a:chOff x="9868845" y="-64101"/>
            <a:chExt cx="826630" cy="549275"/>
          </a:xfrm>
        </p:grpSpPr>
        <p:sp>
          <p:nvSpPr>
            <p:cNvPr id="2" name="矩形 1"/>
            <p:cNvSpPr/>
            <p:nvPr/>
          </p:nvSpPr>
          <p:spPr>
            <a:xfrm>
              <a:off x="9868845" y="-64101"/>
              <a:ext cx="826630" cy="54927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9989121" y="10481"/>
              <a:ext cx="586078" cy="400110"/>
            </a:xfrm>
            <a:prstGeom prst="rect">
              <a:avLst/>
            </a:prstGeom>
            <a:noFill/>
          </p:spPr>
          <p:txBody>
            <a:bodyPr wrap="square" rtlCol="0">
              <a:spAutoFit/>
            </a:bodyPr>
            <a:lstStyle/>
            <a:p>
              <a:pPr algn="ctr"/>
              <a:r>
                <a:rPr lang="en-US" altLang="zh-CN" sz="2000" b="1" dirty="0">
                  <a:solidFill>
                    <a:schemeClr val="bg1"/>
                  </a:solidFill>
                  <a:latin typeface="微软雅黑" panose="020B0503020204020204" pitchFamily="34" charset="-122"/>
                  <a:ea typeface="微软雅黑" panose="020B0503020204020204" pitchFamily="34" charset="-122"/>
                </a:rPr>
                <a:t>29</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grpSp>
      <p:graphicFrame>
        <p:nvGraphicFramePr>
          <p:cNvPr id="3" name="表格 2">
            <a:extLst>
              <a:ext uri="{FF2B5EF4-FFF2-40B4-BE49-F238E27FC236}">
                <a16:creationId xmlns:a16="http://schemas.microsoft.com/office/drawing/2014/main" id="{36850540-3C0E-4517-946A-B66C5960639C}"/>
              </a:ext>
            </a:extLst>
          </p:cNvPr>
          <p:cNvGraphicFramePr>
            <a:graphicFrameLocks noGrp="1"/>
          </p:cNvGraphicFramePr>
          <p:nvPr>
            <p:extLst>
              <p:ext uri="{D42A27DB-BD31-4B8C-83A1-F6EECF244321}">
                <p14:modId xmlns:p14="http://schemas.microsoft.com/office/powerpoint/2010/main" val="4126831498"/>
              </p:ext>
            </p:extLst>
          </p:nvPr>
        </p:nvGraphicFramePr>
        <p:xfrm>
          <a:off x="837565" y="1402080"/>
          <a:ext cx="10252710" cy="4338324"/>
        </p:xfrm>
        <a:graphic>
          <a:graphicData uri="http://schemas.openxmlformats.org/drawingml/2006/table">
            <a:tbl>
              <a:tblPr firstRow="1" firstCol="1" bandRow="1">
                <a:tableStyleId>{5C22544A-7EE6-4342-B048-85BDC9FD1C3A}</a:tableStyleId>
              </a:tblPr>
              <a:tblGrid>
                <a:gridCol w="3412102">
                  <a:extLst>
                    <a:ext uri="{9D8B030D-6E8A-4147-A177-3AD203B41FA5}">
                      <a16:colId xmlns:a16="http://schemas.microsoft.com/office/drawing/2014/main" val="2294854722"/>
                    </a:ext>
                  </a:extLst>
                </a:gridCol>
                <a:gridCol w="3440809">
                  <a:extLst>
                    <a:ext uri="{9D8B030D-6E8A-4147-A177-3AD203B41FA5}">
                      <a16:colId xmlns:a16="http://schemas.microsoft.com/office/drawing/2014/main" val="1856780546"/>
                    </a:ext>
                  </a:extLst>
                </a:gridCol>
                <a:gridCol w="3399799">
                  <a:extLst>
                    <a:ext uri="{9D8B030D-6E8A-4147-A177-3AD203B41FA5}">
                      <a16:colId xmlns:a16="http://schemas.microsoft.com/office/drawing/2014/main" val="1144720187"/>
                    </a:ext>
                  </a:extLst>
                </a:gridCol>
              </a:tblGrid>
              <a:tr h="482036">
                <a:tc>
                  <a:txBody>
                    <a:bodyPr/>
                    <a:lstStyle/>
                    <a:p>
                      <a:pPr algn="ctr"/>
                      <a:r>
                        <a:rPr lang="en-US" sz="2000" kern="100" dirty="0">
                          <a:effectLst/>
                          <a:latin typeface="微软雅黑" panose="020B0503020204020204" pitchFamily="34" charset="-122"/>
                          <a:ea typeface="微软雅黑" panose="020B0503020204020204" pitchFamily="34" charset="-122"/>
                        </a:rPr>
                        <a:t>System V </a:t>
                      </a:r>
                      <a:r>
                        <a:rPr lang="en-US" sz="2000" kern="100" dirty="0" err="1">
                          <a:effectLst/>
                          <a:latin typeface="微软雅黑" panose="020B0503020204020204" pitchFamily="34" charset="-122"/>
                          <a:ea typeface="微软雅黑" panose="020B0503020204020204" pitchFamily="34" charset="-122"/>
                        </a:rPr>
                        <a:t>init</a:t>
                      </a:r>
                      <a:r>
                        <a:rPr lang="zh-CN" sz="2000" kern="100" dirty="0">
                          <a:effectLst/>
                          <a:latin typeface="微软雅黑" panose="020B0503020204020204" pitchFamily="34" charset="-122"/>
                          <a:ea typeface="微软雅黑" panose="020B0503020204020204" pitchFamily="34" charset="-122"/>
                        </a:rPr>
                        <a:t>运行级别</a:t>
                      </a:r>
                      <a:endParaRPr lang="zh-CN" sz="2000" dirty="0">
                        <a:effectLst/>
                        <a:latin typeface="微软雅黑" panose="020B0503020204020204" pitchFamily="34" charset="-122"/>
                        <a:ea typeface="微软雅黑" panose="020B0503020204020204" pitchFamily="34" charset="-122"/>
                      </a:endParaRPr>
                    </a:p>
                  </a:txBody>
                  <a:tcPr marL="68580" marR="68580" marT="0" marB="0" anchor="ctr" anchorCtr="1"/>
                </a:tc>
                <a:tc>
                  <a:txBody>
                    <a:bodyPr/>
                    <a:lstStyle/>
                    <a:p>
                      <a:pPr algn="ctr"/>
                      <a:r>
                        <a:rPr lang="en-US" sz="2000" kern="100" dirty="0" err="1">
                          <a:effectLst/>
                          <a:latin typeface="微软雅黑" panose="020B0503020204020204" pitchFamily="34" charset="-122"/>
                          <a:ea typeface="微软雅黑" panose="020B0503020204020204" pitchFamily="34" charset="-122"/>
                        </a:rPr>
                        <a:t>systemd</a:t>
                      </a:r>
                      <a:r>
                        <a:rPr lang="zh-CN" sz="2000" kern="100" dirty="0">
                          <a:effectLst/>
                          <a:latin typeface="微软雅黑" panose="020B0503020204020204" pitchFamily="34" charset="-122"/>
                          <a:ea typeface="微软雅黑" panose="020B0503020204020204" pitchFamily="34" charset="-122"/>
                        </a:rPr>
                        <a:t>目标名称</a:t>
                      </a:r>
                      <a:endParaRPr lang="zh-CN" sz="2000" dirty="0">
                        <a:effectLst/>
                        <a:latin typeface="微软雅黑" panose="020B0503020204020204" pitchFamily="34" charset="-122"/>
                        <a:ea typeface="微软雅黑" panose="020B0503020204020204" pitchFamily="34" charset="-122"/>
                      </a:endParaRPr>
                    </a:p>
                  </a:txBody>
                  <a:tcPr marL="68580" marR="68580" marT="0" marB="0" anchor="ctr" anchorCtr="1"/>
                </a:tc>
                <a:tc>
                  <a:txBody>
                    <a:bodyPr/>
                    <a:lstStyle/>
                    <a:p>
                      <a:pPr algn="ctr"/>
                      <a:r>
                        <a:rPr lang="en-US" sz="2000" kern="100" dirty="0" err="1">
                          <a:effectLst/>
                          <a:latin typeface="微软雅黑" panose="020B0503020204020204" pitchFamily="34" charset="-122"/>
                          <a:ea typeface="微软雅黑" panose="020B0503020204020204" pitchFamily="34" charset="-122"/>
                        </a:rPr>
                        <a:t>systemd</a:t>
                      </a:r>
                      <a:r>
                        <a:rPr lang="zh-CN" sz="2000" kern="100" dirty="0">
                          <a:effectLst/>
                          <a:latin typeface="微软雅黑" panose="020B0503020204020204" pitchFamily="34" charset="-122"/>
                          <a:ea typeface="微软雅黑" panose="020B0503020204020204" pitchFamily="34" charset="-122"/>
                        </a:rPr>
                        <a:t>目标作用</a:t>
                      </a:r>
                      <a:endParaRPr lang="zh-CN" sz="2000" dirty="0">
                        <a:effectLst/>
                        <a:latin typeface="微软雅黑" panose="020B0503020204020204" pitchFamily="34" charset="-122"/>
                        <a:ea typeface="微软雅黑" panose="020B0503020204020204" pitchFamily="34" charset="-122"/>
                      </a:endParaRPr>
                    </a:p>
                  </a:txBody>
                  <a:tcPr marL="68580" marR="68580" marT="0" marB="0" anchor="ctr" anchorCtr="1"/>
                </a:tc>
                <a:extLst>
                  <a:ext uri="{0D108BD9-81ED-4DB2-BD59-A6C34878D82A}">
                    <a16:rowId xmlns:a16="http://schemas.microsoft.com/office/drawing/2014/main" val="306376667"/>
                  </a:ext>
                </a:extLst>
              </a:tr>
              <a:tr h="482036">
                <a:tc>
                  <a:txBody>
                    <a:bodyPr/>
                    <a:lstStyle/>
                    <a:p>
                      <a:pPr algn="just"/>
                      <a:r>
                        <a:rPr lang="en-US" sz="1800" b="0" kern="100" dirty="0">
                          <a:solidFill>
                            <a:schemeClr val="tx1"/>
                          </a:solidFill>
                          <a:effectLst/>
                          <a:latin typeface="微软雅黑" panose="020B0503020204020204" pitchFamily="34" charset="-122"/>
                          <a:ea typeface="微软雅黑" panose="020B0503020204020204" pitchFamily="34" charset="-122"/>
                        </a:rPr>
                        <a:t>0</a:t>
                      </a:r>
                      <a:endParaRPr lang="zh-CN" sz="1800" b="0" dirty="0">
                        <a:solidFill>
                          <a:schemeClr val="tx1"/>
                        </a:solidFill>
                        <a:effectLst/>
                        <a:latin typeface="微软雅黑" panose="020B0503020204020204" pitchFamily="34" charset="-122"/>
                        <a:ea typeface="微软雅黑" panose="020B0503020204020204" pitchFamily="34" charset="-122"/>
                      </a:endParaRPr>
                    </a:p>
                  </a:txBody>
                  <a:tcPr marL="68580" marR="68580" marT="0" marB="0" anchor="ctr" anchorCtr="1">
                    <a:solidFill>
                      <a:srgbClr val="CBD5E8"/>
                    </a:solidFill>
                  </a:tcPr>
                </a:tc>
                <a:tc>
                  <a:txBody>
                    <a:bodyPr/>
                    <a:lstStyle/>
                    <a:p>
                      <a:pPr algn="just"/>
                      <a:r>
                        <a:rPr lang="en-US" sz="1800">
                          <a:effectLst/>
                          <a:latin typeface="微软雅黑" panose="020B0503020204020204" pitchFamily="34" charset="-122"/>
                          <a:ea typeface="微软雅黑" panose="020B0503020204020204" pitchFamily="34" charset="-122"/>
                        </a:rPr>
                        <a:t>poweroff.target</a:t>
                      </a:r>
                      <a:endParaRPr lang="zh-CN" sz="1800">
                        <a:effectLst/>
                        <a:latin typeface="微软雅黑" panose="020B0503020204020204" pitchFamily="34" charset="-122"/>
                        <a:ea typeface="微软雅黑" panose="020B0503020204020204" pitchFamily="34" charset="-122"/>
                      </a:endParaRPr>
                    </a:p>
                  </a:txBody>
                  <a:tcPr marL="68580" marR="68580" marT="0" marB="0" anchor="ctr" anchorCtr="1"/>
                </a:tc>
                <a:tc>
                  <a:txBody>
                    <a:bodyPr/>
                    <a:lstStyle/>
                    <a:p>
                      <a:pPr algn="just"/>
                      <a:r>
                        <a:rPr lang="zh-CN" sz="1800" kern="100" dirty="0">
                          <a:effectLst/>
                          <a:latin typeface="微软雅黑" panose="020B0503020204020204" pitchFamily="34" charset="-122"/>
                          <a:ea typeface="微软雅黑" panose="020B0503020204020204" pitchFamily="34" charset="-122"/>
                        </a:rPr>
                        <a:t>关机</a:t>
                      </a:r>
                      <a:endParaRPr lang="zh-CN" sz="1800" dirty="0">
                        <a:effectLst/>
                        <a:latin typeface="微软雅黑" panose="020B0503020204020204" pitchFamily="34" charset="-122"/>
                        <a:ea typeface="微软雅黑" panose="020B0503020204020204" pitchFamily="34" charset="-122"/>
                      </a:endParaRPr>
                    </a:p>
                  </a:txBody>
                  <a:tcPr marL="68580" marR="68580" marT="0" marB="0" anchor="ctr" anchorCtr="1"/>
                </a:tc>
                <a:extLst>
                  <a:ext uri="{0D108BD9-81ED-4DB2-BD59-A6C34878D82A}">
                    <a16:rowId xmlns:a16="http://schemas.microsoft.com/office/drawing/2014/main" val="577221309"/>
                  </a:ext>
                </a:extLst>
              </a:tr>
              <a:tr h="482036">
                <a:tc>
                  <a:txBody>
                    <a:bodyPr/>
                    <a:lstStyle/>
                    <a:p>
                      <a:pPr algn="just"/>
                      <a:r>
                        <a:rPr lang="en-US" sz="1800" b="0" kern="100" dirty="0">
                          <a:solidFill>
                            <a:schemeClr val="tx1"/>
                          </a:solidFill>
                          <a:effectLst/>
                          <a:latin typeface="微软雅黑" panose="020B0503020204020204" pitchFamily="34" charset="-122"/>
                          <a:ea typeface="微软雅黑" panose="020B0503020204020204" pitchFamily="34" charset="-122"/>
                        </a:rPr>
                        <a:t>1</a:t>
                      </a:r>
                      <a:endParaRPr lang="zh-CN" sz="1800" b="0" dirty="0">
                        <a:solidFill>
                          <a:schemeClr val="tx1"/>
                        </a:solidFill>
                        <a:effectLst/>
                        <a:latin typeface="微软雅黑" panose="020B0503020204020204" pitchFamily="34" charset="-122"/>
                        <a:ea typeface="微软雅黑" panose="020B0503020204020204" pitchFamily="34" charset="-122"/>
                      </a:endParaRPr>
                    </a:p>
                  </a:txBody>
                  <a:tcPr marL="68580" marR="68580" marT="0" marB="0" anchor="ctr" anchorCtr="1">
                    <a:solidFill>
                      <a:srgbClr val="E7EBF4"/>
                    </a:solidFill>
                  </a:tcPr>
                </a:tc>
                <a:tc>
                  <a:txBody>
                    <a:bodyPr/>
                    <a:lstStyle/>
                    <a:p>
                      <a:pPr algn="just"/>
                      <a:r>
                        <a:rPr lang="en-US" sz="1800">
                          <a:effectLst/>
                          <a:latin typeface="微软雅黑" panose="020B0503020204020204" pitchFamily="34" charset="-122"/>
                          <a:ea typeface="微软雅黑" panose="020B0503020204020204" pitchFamily="34" charset="-122"/>
                        </a:rPr>
                        <a:t>rescue.target</a:t>
                      </a:r>
                      <a:endParaRPr lang="zh-CN" sz="1800">
                        <a:effectLst/>
                        <a:latin typeface="微软雅黑" panose="020B0503020204020204" pitchFamily="34" charset="-122"/>
                        <a:ea typeface="微软雅黑" panose="020B0503020204020204" pitchFamily="34" charset="-122"/>
                      </a:endParaRPr>
                    </a:p>
                  </a:txBody>
                  <a:tcPr marL="68580" marR="68580" marT="0" marB="0" anchor="ctr" anchorCtr="1"/>
                </a:tc>
                <a:tc>
                  <a:txBody>
                    <a:bodyPr/>
                    <a:lstStyle/>
                    <a:p>
                      <a:pPr algn="just"/>
                      <a:r>
                        <a:rPr lang="zh-CN" sz="1800" kern="100">
                          <a:effectLst/>
                          <a:latin typeface="微软雅黑" panose="020B0503020204020204" pitchFamily="34" charset="-122"/>
                          <a:ea typeface="微软雅黑" panose="020B0503020204020204" pitchFamily="34" charset="-122"/>
                        </a:rPr>
                        <a:t>单用户模式</a:t>
                      </a:r>
                      <a:endParaRPr lang="zh-CN" sz="1800">
                        <a:effectLst/>
                        <a:latin typeface="微软雅黑" panose="020B0503020204020204" pitchFamily="34" charset="-122"/>
                        <a:ea typeface="微软雅黑" panose="020B0503020204020204" pitchFamily="34" charset="-122"/>
                      </a:endParaRPr>
                    </a:p>
                  </a:txBody>
                  <a:tcPr marL="68580" marR="68580" marT="0" marB="0" anchor="ctr" anchorCtr="1"/>
                </a:tc>
                <a:extLst>
                  <a:ext uri="{0D108BD9-81ED-4DB2-BD59-A6C34878D82A}">
                    <a16:rowId xmlns:a16="http://schemas.microsoft.com/office/drawing/2014/main" val="411149886"/>
                  </a:ext>
                </a:extLst>
              </a:tr>
              <a:tr h="482036">
                <a:tc>
                  <a:txBody>
                    <a:bodyPr/>
                    <a:lstStyle/>
                    <a:p>
                      <a:pPr algn="just"/>
                      <a:r>
                        <a:rPr lang="en-US" sz="1800" b="0" kern="100" dirty="0">
                          <a:solidFill>
                            <a:schemeClr val="tx1"/>
                          </a:solidFill>
                          <a:effectLst/>
                          <a:latin typeface="微软雅黑" panose="020B0503020204020204" pitchFamily="34" charset="-122"/>
                          <a:ea typeface="微软雅黑" panose="020B0503020204020204" pitchFamily="34" charset="-122"/>
                        </a:rPr>
                        <a:t>2</a:t>
                      </a:r>
                      <a:endParaRPr lang="zh-CN" sz="1800" b="0" dirty="0">
                        <a:solidFill>
                          <a:schemeClr val="tx1"/>
                        </a:solidFill>
                        <a:effectLst/>
                        <a:latin typeface="微软雅黑" panose="020B0503020204020204" pitchFamily="34" charset="-122"/>
                        <a:ea typeface="微软雅黑" panose="020B0503020204020204" pitchFamily="34" charset="-122"/>
                      </a:endParaRPr>
                    </a:p>
                  </a:txBody>
                  <a:tcPr marL="68580" marR="68580" marT="0" marB="0" anchor="ctr" anchorCtr="1">
                    <a:solidFill>
                      <a:srgbClr val="CBD5E8"/>
                    </a:solidFill>
                  </a:tcPr>
                </a:tc>
                <a:tc>
                  <a:txBody>
                    <a:bodyPr/>
                    <a:lstStyle/>
                    <a:p>
                      <a:pPr algn="just"/>
                      <a:r>
                        <a:rPr lang="en-US" sz="1800">
                          <a:effectLst/>
                          <a:latin typeface="微软雅黑" panose="020B0503020204020204" pitchFamily="34" charset="-122"/>
                          <a:ea typeface="微软雅黑" panose="020B0503020204020204" pitchFamily="34" charset="-122"/>
                        </a:rPr>
                        <a:t>multi-user.target</a:t>
                      </a:r>
                      <a:endParaRPr lang="zh-CN" sz="1800">
                        <a:effectLst/>
                        <a:latin typeface="微软雅黑" panose="020B0503020204020204" pitchFamily="34" charset="-122"/>
                        <a:ea typeface="微软雅黑" panose="020B0503020204020204" pitchFamily="34" charset="-122"/>
                      </a:endParaRPr>
                    </a:p>
                  </a:txBody>
                  <a:tcPr marL="68580" marR="68580" marT="0" marB="0" anchor="ctr" anchorCtr="1"/>
                </a:tc>
                <a:tc>
                  <a:txBody>
                    <a:bodyPr/>
                    <a:lstStyle/>
                    <a:p>
                      <a:pPr algn="just"/>
                      <a:r>
                        <a:rPr lang="zh-CN" sz="1800" kern="100">
                          <a:effectLst/>
                          <a:latin typeface="微软雅黑" panose="020B0503020204020204" pitchFamily="34" charset="-122"/>
                          <a:ea typeface="微软雅黑" panose="020B0503020204020204" pitchFamily="34" charset="-122"/>
                        </a:rPr>
                        <a:t>多用户的文本界面</a:t>
                      </a:r>
                      <a:endParaRPr lang="zh-CN" sz="1800">
                        <a:effectLst/>
                        <a:latin typeface="微软雅黑" panose="020B0503020204020204" pitchFamily="34" charset="-122"/>
                        <a:ea typeface="微软雅黑" panose="020B0503020204020204" pitchFamily="34" charset="-122"/>
                      </a:endParaRPr>
                    </a:p>
                  </a:txBody>
                  <a:tcPr marL="68580" marR="68580" marT="0" marB="0" anchor="ctr" anchorCtr="1"/>
                </a:tc>
                <a:extLst>
                  <a:ext uri="{0D108BD9-81ED-4DB2-BD59-A6C34878D82A}">
                    <a16:rowId xmlns:a16="http://schemas.microsoft.com/office/drawing/2014/main" val="1103011792"/>
                  </a:ext>
                </a:extLst>
              </a:tr>
              <a:tr h="482036">
                <a:tc>
                  <a:txBody>
                    <a:bodyPr/>
                    <a:lstStyle/>
                    <a:p>
                      <a:pPr algn="just"/>
                      <a:r>
                        <a:rPr lang="en-US" sz="1800" b="0" kern="100" dirty="0">
                          <a:solidFill>
                            <a:schemeClr val="tx1"/>
                          </a:solidFill>
                          <a:effectLst/>
                          <a:latin typeface="微软雅黑" panose="020B0503020204020204" pitchFamily="34" charset="-122"/>
                          <a:ea typeface="微软雅黑" panose="020B0503020204020204" pitchFamily="34" charset="-122"/>
                        </a:rPr>
                        <a:t>3</a:t>
                      </a:r>
                      <a:endParaRPr lang="zh-CN" sz="1800" b="0" dirty="0">
                        <a:solidFill>
                          <a:schemeClr val="tx1"/>
                        </a:solidFill>
                        <a:effectLst/>
                        <a:latin typeface="微软雅黑" panose="020B0503020204020204" pitchFamily="34" charset="-122"/>
                        <a:ea typeface="微软雅黑" panose="020B0503020204020204" pitchFamily="34" charset="-122"/>
                      </a:endParaRPr>
                    </a:p>
                  </a:txBody>
                  <a:tcPr marL="68580" marR="68580" marT="0" marB="0" anchor="ctr" anchorCtr="1">
                    <a:solidFill>
                      <a:srgbClr val="E7EBF4"/>
                    </a:solidFill>
                  </a:tcPr>
                </a:tc>
                <a:tc>
                  <a:txBody>
                    <a:bodyPr/>
                    <a:lstStyle/>
                    <a:p>
                      <a:pPr algn="just"/>
                      <a:r>
                        <a:rPr lang="en-US" sz="1800">
                          <a:effectLst/>
                          <a:latin typeface="微软雅黑" panose="020B0503020204020204" pitchFamily="34" charset="-122"/>
                          <a:ea typeface="微软雅黑" panose="020B0503020204020204" pitchFamily="34" charset="-122"/>
                        </a:rPr>
                        <a:t>multi-user.target</a:t>
                      </a:r>
                      <a:endParaRPr lang="zh-CN" sz="1800">
                        <a:effectLst/>
                        <a:latin typeface="微软雅黑" panose="020B0503020204020204" pitchFamily="34" charset="-122"/>
                        <a:ea typeface="微软雅黑" panose="020B0503020204020204" pitchFamily="34" charset="-122"/>
                      </a:endParaRPr>
                    </a:p>
                  </a:txBody>
                  <a:tcPr marL="68580" marR="68580" marT="0" marB="0" anchor="ctr" anchorCtr="1"/>
                </a:tc>
                <a:tc>
                  <a:txBody>
                    <a:bodyPr/>
                    <a:lstStyle/>
                    <a:p>
                      <a:pPr algn="just"/>
                      <a:r>
                        <a:rPr lang="zh-CN" sz="1800" kern="100">
                          <a:effectLst/>
                          <a:latin typeface="微软雅黑" panose="020B0503020204020204" pitchFamily="34" charset="-122"/>
                          <a:ea typeface="微软雅黑" panose="020B0503020204020204" pitchFamily="34" charset="-122"/>
                        </a:rPr>
                        <a:t>多用户的文本界面</a:t>
                      </a:r>
                      <a:endParaRPr lang="zh-CN" sz="1800">
                        <a:effectLst/>
                        <a:latin typeface="微软雅黑" panose="020B0503020204020204" pitchFamily="34" charset="-122"/>
                        <a:ea typeface="微软雅黑" panose="020B0503020204020204" pitchFamily="34" charset="-122"/>
                      </a:endParaRPr>
                    </a:p>
                  </a:txBody>
                  <a:tcPr marL="68580" marR="68580" marT="0" marB="0" anchor="ctr" anchorCtr="1"/>
                </a:tc>
                <a:extLst>
                  <a:ext uri="{0D108BD9-81ED-4DB2-BD59-A6C34878D82A}">
                    <a16:rowId xmlns:a16="http://schemas.microsoft.com/office/drawing/2014/main" val="4245061848"/>
                  </a:ext>
                </a:extLst>
              </a:tr>
              <a:tr h="482036">
                <a:tc>
                  <a:txBody>
                    <a:bodyPr/>
                    <a:lstStyle/>
                    <a:p>
                      <a:pPr algn="just"/>
                      <a:r>
                        <a:rPr lang="en-US" sz="1800" b="0" kern="100" dirty="0">
                          <a:solidFill>
                            <a:schemeClr val="tx1"/>
                          </a:solidFill>
                          <a:effectLst/>
                          <a:latin typeface="微软雅黑" panose="020B0503020204020204" pitchFamily="34" charset="-122"/>
                          <a:ea typeface="微软雅黑" panose="020B0503020204020204" pitchFamily="34" charset="-122"/>
                        </a:rPr>
                        <a:t>4</a:t>
                      </a:r>
                      <a:endParaRPr lang="zh-CN" sz="1800" b="0" dirty="0">
                        <a:solidFill>
                          <a:schemeClr val="tx1"/>
                        </a:solidFill>
                        <a:effectLst/>
                        <a:latin typeface="微软雅黑" panose="020B0503020204020204" pitchFamily="34" charset="-122"/>
                        <a:ea typeface="微软雅黑" panose="020B0503020204020204" pitchFamily="34" charset="-122"/>
                      </a:endParaRPr>
                    </a:p>
                  </a:txBody>
                  <a:tcPr marL="68580" marR="68580" marT="0" marB="0" anchor="ctr" anchorCtr="1">
                    <a:solidFill>
                      <a:srgbClr val="CBD5E8"/>
                    </a:solidFill>
                  </a:tcPr>
                </a:tc>
                <a:tc>
                  <a:txBody>
                    <a:bodyPr/>
                    <a:lstStyle/>
                    <a:p>
                      <a:pPr algn="just"/>
                      <a:r>
                        <a:rPr lang="en-US" sz="1800">
                          <a:effectLst/>
                          <a:latin typeface="微软雅黑" panose="020B0503020204020204" pitchFamily="34" charset="-122"/>
                          <a:ea typeface="微软雅黑" panose="020B0503020204020204" pitchFamily="34" charset="-122"/>
                        </a:rPr>
                        <a:t>multi-user.target</a:t>
                      </a:r>
                      <a:endParaRPr lang="zh-CN" sz="1800">
                        <a:effectLst/>
                        <a:latin typeface="微软雅黑" panose="020B0503020204020204" pitchFamily="34" charset="-122"/>
                        <a:ea typeface="微软雅黑" panose="020B0503020204020204" pitchFamily="34" charset="-122"/>
                      </a:endParaRPr>
                    </a:p>
                  </a:txBody>
                  <a:tcPr marL="68580" marR="68580" marT="0" marB="0" anchor="ctr" anchorCtr="1"/>
                </a:tc>
                <a:tc>
                  <a:txBody>
                    <a:bodyPr/>
                    <a:lstStyle/>
                    <a:p>
                      <a:pPr algn="just"/>
                      <a:r>
                        <a:rPr lang="zh-CN" sz="1800" kern="100">
                          <a:effectLst/>
                          <a:latin typeface="微软雅黑" panose="020B0503020204020204" pitchFamily="34" charset="-122"/>
                          <a:ea typeface="微软雅黑" panose="020B0503020204020204" pitchFamily="34" charset="-122"/>
                        </a:rPr>
                        <a:t>多用户的文本界面</a:t>
                      </a:r>
                      <a:endParaRPr lang="zh-CN" sz="1800">
                        <a:effectLst/>
                        <a:latin typeface="微软雅黑" panose="020B0503020204020204" pitchFamily="34" charset="-122"/>
                        <a:ea typeface="微软雅黑" panose="020B0503020204020204" pitchFamily="34" charset="-122"/>
                      </a:endParaRPr>
                    </a:p>
                  </a:txBody>
                  <a:tcPr marL="68580" marR="68580" marT="0" marB="0" anchor="ctr" anchorCtr="1"/>
                </a:tc>
                <a:extLst>
                  <a:ext uri="{0D108BD9-81ED-4DB2-BD59-A6C34878D82A}">
                    <a16:rowId xmlns:a16="http://schemas.microsoft.com/office/drawing/2014/main" val="2501800724"/>
                  </a:ext>
                </a:extLst>
              </a:tr>
              <a:tr h="482036">
                <a:tc>
                  <a:txBody>
                    <a:bodyPr/>
                    <a:lstStyle/>
                    <a:p>
                      <a:pPr algn="just"/>
                      <a:r>
                        <a:rPr lang="en-US" sz="1800" b="0" kern="100" dirty="0">
                          <a:solidFill>
                            <a:schemeClr val="tx1"/>
                          </a:solidFill>
                          <a:effectLst/>
                          <a:latin typeface="微软雅黑" panose="020B0503020204020204" pitchFamily="34" charset="-122"/>
                          <a:ea typeface="微软雅黑" panose="020B0503020204020204" pitchFamily="34" charset="-122"/>
                        </a:rPr>
                        <a:t>5</a:t>
                      </a:r>
                      <a:endParaRPr lang="zh-CN" sz="1800" b="0" dirty="0">
                        <a:solidFill>
                          <a:schemeClr val="tx1"/>
                        </a:solidFill>
                        <a:effectLst/>
                        <a:latin typeface="微软雅黑" panose="020B0503020204020204" pitchFamily="34" charset="-122"/>
                        <a:ea typeface="微软雅黑" panose="020B0503020204020204" pitchFamily="34" charset="-122"/>
                      </a:endParaRPr>
                    </a:p>
                  </a:txBody>
                  <a:tcPr marL="68580" marR="68580" marT="0" marB="0" anchor="ctr" anchorCtr="1">
                    <a:solidFill>
                      <a:srgbClr val="E7EBF4"/>
                    </a:solidFill>
                  </a:tcPr>
                </a:tc>
                <a:tc>
                  <a:txBody>
                    <a:bodyPr/>
                    <a:lstStyle/>
                    <a:p>
                      <a:pPr algn="just"/>
                      <a:r>
                        <a:rPr lang="en-US" sz="1800">
                          <a:effectLst/>
                          <a:latin typeface="微软雅黑" panose="020B0503020204020204" pitchFamily="34" charset="-122"/>
                          <a:ea typeface="微软雅黑" panose="020B0503020204020204" pitchFamily="34" charset="-122"/>
                        </a:rPr>
                        <a:t>graphical.target</a:t>
                      </a:r>
                      <a:endParaRPr lang="zh-CN" sz="1800">
                        <a:effectLst/>
                        <a:latin typeface="微软雅黑" panose="020B0503020204020204" pitchFamily="34" charset="-122"/>
                        <a:ea typeface="微软雅黑" panose="020B0503020204020204" pitchFamily="34" charset="-122"/>
                      </a:endParaRPr>
                    </a:p>
                  </a:txBody>
                  <a:tcPr marL="68580" marR="68580" marT="0" marB="0" anchor="ctr" anchorCtr="1"/>
                </a:tc>
                <a:tc>
                  <a:txBody>
                    <a:bodyPr/>
                    <a:lstStyle/>
                    <a:p>
                      <a:pPr algn="just"/>
                      <a:r>
                        <a:rPr lang="zh-CN" sz="1800" kern="100">
                          <a:effectLst/>
                          <a:latin typeface="微软雅黑" panose="020B0503020204020204" pitchFamily="34" charset="-122"/>
                          <a:ea typeface="微软雅黑" panose="020B0503020204020204" pitchFamily="34" charset="-122"/>
                        </a:rPr>
                        <a:t>多用户的图形界面</a:t>
                      </a:r>
                      <a:endParaRPr lang="zh-CN" sz="1800">
                        <a:effectLst/>
                        <a:latin typeface="微软雅黑" panose="020B0503020204020204" pitchFamily="34" charset="-122"/>
                        <a:ea typeface="微软雅黑" panose="020B0503020204020204" pitchFamily="34" charset="-122"/>
                      </a:endParaRPr>
                    </a:p>
                  </a:txBody>
                  <a:tcPr marL="68580" marR="68580" marT="0" marB="0" anchor="ctr" anchorCtr="1"/>
                </a:tc>
                <a:extLst>
                  <a:ext uri="{0D108BD9-81ED-4DB2-BD59-A6C34878D82A}">
                    <a16:rowId xmlns:a16="http://schemas.microsoft.com/office/drawing/2014/main" val="1089702826"/>
                  </a:ext>
                </a:extLst>
              </a:tr>
              <a:tr h="482036">
                <a:tc>
                  <a:txBody>
                    <a:bodyPr/>
                    <a:lstStyle/>
                    <a:p>
                      <a:pPr algn="just"/>
                      <a:r>
                        <a:rPr lang="en-US" sz="1800" b="0" kern="100" dirty="0">
                          <a:solidFill>
                            <a:schemeClr val="tx1"/>
                          </a:solidFill>
                          <a:effectLst/>
                          <a:latin typeface="微软雅黑" panose="020B0503020204020204" pitchFamily="34" charset="-122"/>
                          <a:ea typeface="微软雅黑" panose="020B0503020204020204" pitchFamily="34" charset="-122"/>
                        </a:rPr>
                        <a:t>6</a:t>
                      </a:r>
                      <a:endParaRPr lang="zh-CN" sz="1800" b="0" dirty="0">
                        <a:solidFill>
                          <a:schemeClr val="tx1"/>
                        </a:solidFill>
                        <a:effectLst/>
                        <a:latin typeface="微软雅黑" panose="020B0503020204020204" pitchFamily="34" charset="-122"/>
                        <a:ea typeface="微软雅黑" panose="020B0503020204020204" pitchFamily="34" charset="-122"/>
                      </a:endParaRPr>
                    </a:p>
                  </a:txBody>
                  <a:tcPr marL="68580" marR="68580" marT="0" marB="0" anchor="ctr" anchorCtr="1">
                    <a:solidFill>
                      <a:srgbClr val="CBD5E8"/>
                    </a:solidFill>
                  </a:tcPr>
                </a:tc>
                <a:tc>
                  <a:txBody>
                    <a:bodyPr/>
                    <a:lstStyle/>
                    <a:p>
                      <a:pPr algn="just"/>
                      <a:r>
                        <a:rPr lang="en-US" sz="1800">
                          <a:effectLst/>
                          <a:latin typeface="微软雅黑" panose="020B0503020204020204" pitchFamily="34" charset="-122"/>
                          <a:ea typeface="微软雅黑" panose="020B0503020204020204" pitchFamily="34" charset="-122"/>
                        </a:rPr>
                        <a:t>reboot.target</a:t>
                      </a:r>
                      <a:endParaRPr lang="zh-CN" sz="1800">
                        <a:effectLst/>
                        <a:latin typeface="微软雅黑" panose="020B0503020204020204" pitchFamily="34" charset="-122"/>
                        <a:ea typeface="微软雅黑" panose="020B0503020204020204" pitchFamily="34" charset="-122"/>
                      </a:endParaRPr>
                    </a:p>
                  </a:txBody>
                  <a:tcPr marL="68580" marR="68580" marT="0" marB="0" anchor="ctr" anchorCtr="1"/>
                </a:tc>
                <a:tc>
                  <a:txBody>
                    <a:bodyPr/>
                    <a:lstStyle/>
                    <a:p>
                      <a:pPr algn="just"/>
                      <a:r>
                        <a:rPr lang="zh-CN" sz="1800" kern="100">
                          <a:effectLst/>
                          <a:latin typeface="微软雅黑" panose="020B0503020204020204" pitchFamily="34" charset="-122"/>
                          <a:ea typeface="微软雅黑" panose="020B0503020204020204" pitchFamily="34" charset="-122"/>
                        </a:rPr>
                        <a:t>重启</a:t>
                      </a:r>
                      <a:endParaRPr lang="zh-CN" sz="1800">
                        <a:effectLst/>
                        <a:latin typeface="微软雅黑" panose="020B0503020204020204" pitchFamily="34" charset="-122"/>
                        <a:ea typeface="微软雅黑" panose="020B0503020204020204" pitchFamily="34" charset="-122"/>
                      </a:endParaRPr>
                    </a:p>
                  </a:txBody>
                  <a:tcPr marL="68580" marR="68580" marT="0" marB="0" anchor="ctr" anchorCtr="1"/>
                </a:tc>
                <a:extLst>
                  <a:ext uri="{0D108BD9-81ED-4DB2-BD59-A6C34878D82A}">
                    <a16:rowId xmlns:a16="http://schemas.microsoft.com/office/drawing/2014/main" val="4014718822"/>
                  </a:ext>
                </a:extLst>
              </a:tr>
              <a:tr h="482036">
                <a:tc>
                  <a:txBody>
                    <a:bodyPr/>
                    <a:lstStyle/>
                    <a:p>
                      <a:pPr algn="just"/>
                      <a:r>
                        <a:rPr lang="en-US" sz="1800" b="0" kern="100" dirty="0">
                          <a:solidFill>
                            <a:schemeClr val="tx1"/>
                          </a:solidFill>
                          <a:effectLst/>
                          <a:latin typeface="微软雅黑" panose="020B0503020204020204" pitchFamily="34" charset="-122"/>
                          <a:ea typeface="微软雅黑" panose="020B0503020204020204" pitchFamily="34" charset="-122"/>
                        </a:rPr>
                        <a:t>emergency</a:t>
                      </a:r>
                      <a:endParaRPr lang="zh-CN" sz="1800" b="0" dirty="0">
                        <a:solidFill>
                          <a:schemeClr val="tx1"/>
                        </a:solidFill>
                        <a:effectLst/>
                        <a:latin typeface="微软雅黑" panose="020B0503020204020204" pitchFamily="34" charset="-122"/>
                        <a:ea typeface="微软雅黑" panose="020B0503020204020204" pitchFamily="34" charset="-122"/>
                      </a:endParaRPr>
                    </a:p>
                  </a:txBody>
                  <a:tcPr marL="68580" marR="68580" marT="0" marB="0" anchor="ctr" anchorCtr="1">
                    <a:solidFill>
                      <a:srgbClr val="E7EBF4"/>
                    </a:solidFill>
                  </a:tcPr>
                </a:tc>
                <a:tc>
                  <a:txBody>
                    <a:bodyPr/>
                    <a:lstStyle/>
                    <a:p>
                      <a:pPr algn="just"/>
                      <a:r>
                        <a:rPr lang="en-US" sz="1800">
                          <a:effectLst/>
                          <a:latin typeface="微软雅黑" panose="020B0503020204020204" pitchFamily="34" charset="-122"/>
                          <a:ea typeface="微软雅黑" panose="020B0503020204020204" pitchFamily="34" charset="-122"/>
                        </a:rPr>
                        <a:t>emergency.target</a:t>
                      </a:r>
                      <a:endParaRPr lang="zh-CN" sz="1800">
                        <a:effectLst/>
                        <a:latin typeface="微软雅黑" panose="020B0503020204020204" pitchFamily="34" charset="-122"/>
                        <a:ea typeface="微软雅黑" panose="020B0503020204020204" pitchFamily="34" charset="-122"/>
                      </a:endParaRPr>
                    </a:p>
                  </a:txBody>
                  <a:tcPr marL="68580" marR="68580" marT="0" marB="0" anchor="ctr" anchorCtr="1"/>
                </a:tc>
                <a:tc>
                  <a:txBody>
                    <a:bodyPr/>
                    <a:lstStyle/>
                    <a:p>
                      <a:pPr algn="just"/>
                      <a:r>
                        <a:rPr lang="zh-CN" sz="1800" kern="100" dirty="0">
                          <a:effectLst/>
                          <a:latin typeface="微软雅黑" panose="020B0503020204020204" pitchFamily="34" charset="-122"/>
                          <a:ea typeface="微软雅黑" panose="020B0503020204020204" pitchFamily="34" charset="-122"/>
                        </a:rPr>
                        <a:t>救援模式</a:t>
                      </a:r>
                      <a:endParaRPr lang="zh-CN" sz="1800" dirty="0">
                        <a:effectLst/>
                        <a:latin typeface="微软雅黑" panose="020B0503020204020204" pitchFamily="34" charset="-122"/>
                        <a:ea typeface="微软雅黑" panose="020B0503020204020204" pitchFamily="34" charset="-122"/>
                      </a:endParaRPr>
                    </a:p>
                  </a:txBody>
                  <a:tcPr marL="68580" marR="68580" marT="0" marB="0" anchor="ctr" anchorCtr="1"/>
                </a:tc>
                <a:extLst>
                  <a:ext uri="{0D108BD9-81ED-4DB2-BD59-A6C34878D82A}">
                    <a16:rowId xmlns:a16="http://schemas.microsoft.com/office/drawing/2014/main" val="293129406"/>
                  </a:ext>
                </a:extLst>
              </a:tr>
            </a:tbl>
          </a:graphicData>
        </a:graphic>
      </p:graphicFrame>
    </p:spTree>
    <p:extLst>
      <p:ext uri="{BB962C8B-B14F-4D97-AF65-F5344CB8AC3E}">
        <p14:creationId xmlns:p14="http://schemas.microsoft.com/office/powerpoint/2010/main" val="18685248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41" presetClass="entr" presetSubtype="0" fill="hold" grpId="0" nodeType="withEffect">
                                  <p:stCondLst>
                                    <p:cond delay="0"/>
                                  </p:stCondLst>
                                  <p:iterate type="lt">
                                    <p:tmPct val="12500"/>
                                  </p:iterate>
                                  <p:childTnLst>
                                    <p:set>
                                      <p:cBhvr>
                                        <p:cTn id="9" dur="1" fill="hold">
                                          <p:stCondLst>
                                            <p:cond delay="0"/>
                                          </p:stCondLst>
                                        </p:cTn>
                                        <p:tgtEl>
                                          <p:spTgt spid="13"/>
                                        </p:tgtEl>
                                        <p:attrNameLst>
                                          <p:attrName>style.visibility</p:attrName>
                                        </p:attrNameLst>
                                      </p:cBhvr>
                                      <p:to>
                                        <p:strVal val="visible"/>
                                      </p:to>
                                    </p:set>
                                    <p:anim calcmode="lin" valueType="num">
                                      <p:cBhvr>
                                        <p:cTn id="10" dur="300" fill="hold"/>
                                        <p:tgtEl>
                                          <p:spTgt spid="13"/>
                                        </p:tgtEl>
                                        <p:attrNameLst>
                                          <p:attrName>ppt_x</p:attrName>
                                        </p:attrNameLst>
                                      </p:cBhvr>
                                      <p:tavLst>
                                        <p:tav tm="0">
                                          <p:val>
                                            <p:strVal val="#ppt_x"/>
                                          </p:val>
                                        </p:tav>
                                        <p:tav tm="50000">
                                          <p:val>
                                            <p:strVal val="#ppt_x+.1"/>
                                          </p:val>
                                        </p:tav>
                                        <p:tav tm="100000">
                                          <p:val>
                                            <p:strVal val="#ppt_x"/>
                                          </p:val>
                                        </p:tav>
                                      </p:tavLst>
                                    </p:anim>
                                    <p:anim calcmode="lin" valueType="num">
                                      <p:cBhvr>
                                        <p:cTn id="11" dur="300" fill="hold"/>
                                        <p:tgtEl>
                                          <p:spTgt spid="13"/>
                                        </p:tgtEl>
                                        <p:attrNameLst>
                                          <p:attrName>ppt_y</p:attrName>
                                        </p:attrNameLst>
                                      </p:cBhvr>
                                      <p:tavLst>
                                        <p:tav tm="0">
                                          <p:val>
                                            <p:strVal val="#ppt_y"/>
                                          </p:val>
                                        </p:tav>
                                        <p:tav tm="100000">
                                          <p:val>
                                            <p:strVal val="#ppt_y"/>
                                          </p:val>
                                        </p:tav>
                                      </p:tavLst>
                                    </p:anim>
                                    <p:anim calcmode="lin" valueType="num">
                                      <p:cBhvr>
                                        <p:cTn id="12" dur="300" fill="hold"/>
                                        <p:tgtEl>
                                          <p:spTgt spid="13"/>
                                        </p:tgtEl>
                                        <p:attrNameLst>
                                          <p:attrName>ppt_h</p:attrName>
                                        </p:attrNameLst>
                                      </p:cBhvr>
                                      <p:tavLst>
                                        <p:tav tm="0">
                                          <p:val>
                                            <p:strVal val="#ppt_h/10"/>
                                          </p:val>
                                        </p:tav>
                                        <p:tav tm="50000">
                                          <p:val>
                                            <p:strVal val="#ppt_h+.01"/>
                                          </p:val>
                                        </p:tav>
                                        <p:tav tm="100000">
                                          <p:val>
                                            <p:strVal val="#ppt_h"/>
                                          </p:val>
                                        </p:tav>
                                      </p:tavLst>
                                    </p:anim>
                                    <p:anim calcmode="lin" valueType="num">
                                      <p:cBhvr>
                                        <p:cTn id="13" dur="300" fill="hold"/>
                                        <p:tgtEl>
                                          <p:spTgt spid="13"/>
                                        </p:tgtEl>
                                        <p:attrNameLst>
                                          <p:attrName>ppt_w</p:attrName>
                                        </p:attrNameLst>
                                      </p:cBhvr>
                                      <p:tavLst>
                                        <p:tav tm="0">
                                          <p:val>
                                            <p:strVal val="#ppt_w/10"/>
                                          </p:val>
                                        </p:tav>
                                        <p:tav tm="50000">
                                          <p:val>
                                            <p:strVal val="#ppt_w+.01"/>
                                          </p:val>
                                        </p:tav>
                                        <p:tav tm="100000">
                                          <p:val>
                                            <p:strVal val="#ppt_w"/>
                                          </p:val>
                                        </p:tav>
                                      </p:tavLst>
                                    </p:anim>
                                    <p:animEffect transition="in" filter="fade">
                                      <p:cBhvr>
                                        <p:cTn id="14" dur="300" tmFilter="0,0; .5, 1; 1, 1"/>
                                        <p:tgtEl>
                                          <p:spTgt spid="13"/>
                                        </p:tgtEl>
                                      </p:cBhvr>
                                    </p:animEffect>
                                  </p:childTnLst>
                                </p:cTn>
                              </p:par>
                              <p:par>
                                <p:cTn id="15" presetID="22" presetClass="entr" presetSubtype="4"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down)">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菱形 1"/>
          <p:cNvSpPr/>
          <p:nvPr/>
        </p:nvSpPr>
        <p:spPr>
          <a:xfrm>
            <a:off x="4296000" y="876300"/>
            <a:ext cx="3600000" cy="3600000"/>
          </a:xfrm>
          <a:prstGeom prst="diamond">
            <a:avLst/>
          </a:prstGeom>
          <a:noFill/>
          <a:ln w="1270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文本框 5"/>
          <p:cNvSpPr txBox="1"/>
          <p:nvPr/>
        </p:nvSpPr>
        <p:spPr>
          <a:xfrm>
            <a:off x="3371850" y="4978520"/>
            <a:ext cx="5448300" cy="646331"/>
          </a:xfrm>
          <a:prstGeom prst="rect">
            <a:avLst/>
          </a:prstGeom>
          <a:noFill/>
        </p:spPr>
        <p:txBody>
          <a:bodyPr wrap="square" rtlCol="0">
            <a:spAutoFit/>
          </a:bodyPr>
          <a:lstStyle/>
          <a:p>
            <a:pPr algn="ctr"/>
            <a:r>
              <a:rPr lang="zh-CN" altLang="en-US" sz="3600" b="1" dirty="0">
                <a:solidFill>
                  <a:schemeClr val="accent1"/>
                </a:solidFill>
                <a:latin typeface="微软雅黑" panose="020B0503020204020204" pitchFamily="34" charset="-122"/>
                <a:ea typeface="微软雅黑" panose="020B0503020204020204" pitchFamily="34" charset="-122"/>
              </a:rPr>
              <a:t>准备您的工具</a:t>
            </a:r>
          </a:p>
        </p:txBody>
      </p:sp>
      <p:sp>
        <p:nvSpPr>
          <p:cNvPr id="9" name="文本框 8"/>
          <p:cNvSpPr txBox="1"/>
          <p:nvPr/>
        </p:nvSpPr>
        <p:spPr>
          <a:xfrm>
            <a:off x="2505076" y="5624851"/>
            <a:ext cx="7181848" cy="400110"/>
          </a:xfrm>
          <a:prstGeom prst="rect">
            <a:avLst/>
          </a:prstGeom>
          <a:noFill/>
        </p:spPr>
        <p:txBody>
          <a:bodyPr wrap="square" rtlCol="0">
            <a:spAutoFit/>
          </a:bodyPr>
          <a:lstStyle/>
          <a:p>
            <a:pPr algn="ctr"/>
            <a:r>
              <a:rPr lang="en-US" altLang="zh-CN" sz="2000" dirty="0">
                <a:solidFill>
                  <a:schemeClr val="accent1"/>
                </a:solidFill>
                <a:latin typeface="微软雅黑" panose="020B0503020204020204" pitchFamily="34" charset="-122"/>
                <a:ea typeface="微软雅黑" panose="020B0503020204020204" pitchFamily="34" charset="-122"/>
              </a:rPr>
              <a:t>Prepare your tools</a:t>
            </a:r>
          </a:p>
        </p:txBody>
      </p:sp>
      <p:sp>
        <p:nvSpPr>
          <p:cNvPr id="10" name="文本框 9"/>
          <p:cNvSpPr txBox="1"/>
          <p:nvPr/>
        </p:nvSpPr>
        <p:spPr>
          <a:xfrm>
            <a:off x="4210051" y="1891470"/>
            <a:ext cx="3771898" cy="1569660"/>
          </a:xfrm>
          <a:prstGeom prst="rect">
            <a:avLst/>
          </a:prstGeom>
          <a:noFill/>
        </p:spPr>
        <p:txBody>
          <a:bodyPr wrap="square" rtlCol="0">
            <a:spAutoFit/>
          </a:bodyPr>
          <a:lstStyle/>
          <a:p>
            <a:pPr algn="ctr"/>
            <a:r>
              <a:rPr lang="en-US" altLang="zh-CN" sz="4800" b="1" dirty="0">
                <a:solidFill>
                  <a:schemeClr val="accent1"/>
                </a:solidFill>
                <a:latin typeface="Times New Roman" panose="02020603050405020304" pitchFamily="18" charset="0"/>
                <a:ea typeface="微软雅黑" panose="020B0503020204020204" pitchFamily="34" charset="-122"/>
                <a:cs typeface="Times New Roman" panose="02020603050405020304" pitchFamily="18" charset="0"/>
              </a:rPr>
              <a:t>PART</a:t>
            </a:r>
          </a:p>
          <a:p>
            <a:pPr algn="ctr"/>
            <a:r>
              <a:rPr lang="en-US" altLang="zh-CN" sz="4800" b="1" dirty="0">
                <a:solidFill>
                  <a:schemeClr val="accent1"/>
                </a:solidFill>
                <a:latin typeface="Times New Roman" panose="02020603050405020304" pitchFamily="18" charset="0"/>
                <a:ea typeface="微软雅黑" panose="020B0503020204020204" pitchFamily="34" charset="-122"/>
                <a:cs typeface="Times New Roman" panose="02020603050405020304" pitchFamily="18" charset="0"/>
              </a:rPr>
              <a:t>ONE</a:t>
            </a:r>
            <a:endParaRPr lang="zh-CN" altLang="en-US" sz="4800" b="1" dirty="0">
              <a:solidFill>
                <a:schemeClr val="accent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2" name="直角三角形 11"/>
          <p:cNvSpPr>
            <a:spLocks noChangeAspect="1"/>
          </p:cNvSpPr>
          <p:nvPr/>
        </p:nvSpPr>
        <p:spPr>
          <a:xfrm flipV="1">
            <a:off x="4210051" y="772576"/>
            <a:ext cx="1800000" cy="1800000"/>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762910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400"/>
                                        <p:tgtEl>
                                          <p:spTgt spid="12"/>
                                        </p:tgtEl>
                                      </p:cBhvr>
                                    </p:animEffect>
                                  </p:childTnLst>
                                </p:cTn>
                              </p:par>
                              <p:par>
                                <p:cTn id="8" presetID="41" presetClass="entr" presetSubtype="0" fill="hold" grpId="0" nodeType="withEffect">
                                  <p:stCondLst>
                                    <p:cond delay="250"/>
                                  </p:stCondLst>
                                  <p:iterate type="lt">
                                    <p:tmPct val="14286"/>
                                  </p:iterate>
                                  <p:childTnLst>
                                    <p:set>
                                      <p:cBhvr>
                                        <p:cTn id="9" dur="1" fill="hold">
                                          <p:stCondLst>
                                            <p:cond delay="0"/>
                                          </p:stCondLst>
                                        </p:cTn>
                                        <p:tgtEl>
                                          <p:spTgt spid="10"/>
                                        </p:tgtEl>
                                        <p:attrNameLst>
                                          <p:attrName>style.visibility</p:attrName>
                                        </p:attrNameLst>
                                      </p:cBhvr>
                                      <p:to>
                                        <p:strVal val="visible"/>
                                      </p:to>
                                    </p:set>
                                    <p:anim calcmode="lin" valueType="num">
                                      <p:cBhvr>
                                        <p:cTn id="10" dur="500" fill="hold"/>
                                        <p:tgtEl>
                                          <p:spTgt spid="10"/>
                                        </p:tgtEl>
                                        <p:attrNameLst>
                                          <p:attrName>ppt_x</p:attrName>
                                        </p:attrNameLst>
                                      </p:cBhvr>
                                      <p:tavLst>
                                        <p:tav tm="0">
                                          <p:val>
                                            <p:strVal val="#ppt_x"/>
                                          </p:val>
                                        </p:tav>
                                        <p:tav tm="50000">
                                          <p:val>
                                            <p:strVal val="#ppt_x+.1"/>
                                          </p:val>
                                        </p:tav>
                                        <p:tav tm="100000">
                                          <p:val>
                                            <p:strVal val="#ppt_x"/>
                                          </p:val>
                                        </p:tav>
                                      </p:tavLst>
                                    </p:anim>
                                    <p:anim calcmode="lin" valueType="num">
                                      <p:cBhvr>
                                        <p:cTn id="11" dur="500" fill="hold"/>
                                        <p:tgtEl>
                                          <p:spTgt spid="10"/>
                                        </p:tgtEl>
                                        <p:attrNameLst>
                                          <p:attrName>ppt_y</p:attrName>
                                        </p:attrNameLst>
                                      </p:cBhvr>
                                      <p:tavLst>
                                        <p:tav tm="0">
                                          <p:val>
                                            <p:strVal val="#ppt_y"/>
                                          </p:val>
                                        </p:tav>
                                        <p:tav tm="100000">
                                          <p:val>
                                            <p:strVal val="#ppt_y"/>
                                          </p:val>
                                        </p:tav>
                                      </p:tavLst>
                                    </p:anim>
                                    <p:anim calcmode="lin" valueType="num">
                                      <p:cBhvr>
                                        <p:cTn id="12" dur="500" fill="hold"/>
                                        <p:tgtEl>
                                          <p:spTgt spid="10"/>
                                        </p:tgtEl>
                                        <p:attrNameLst>
                                          <p:attrName>ppt_h</p:attrName>
                                        </p:attrNameLst>
                                      </p:cBhvr>
                                      <p:tavLst>
                                        <p:tav tm="0">
                                          <p:val>
                                            <p:strVal val="#ppt_h/10"/>
                                          </p:val>
                                        </p:tav>
                                        <p:tav tm="50000">
                                          <p:val>
                                            <p:strVal val="#ppt_h+.01"/>
                                          </p:val>
                                        </p:tav>
                                        <p:tav tm="100000">
                                          <p:val>
                                            <p:strVal val="#ppt_h"/>
                                          </p:val>
                                        </p:tav>
                                      </p:tavLst>
                                    </p:anim>
                                    <p:anim calcmode="lin" valueType="num">
                                      <p:cBhvr>
                                        <p:cTn id="13" dur="500" fill="hold"/>
                                        <p:tgtEl>
                                          <p:spTgt spid="10"/>
                                        </p:tgtEl>
                                        <p:attrNameLst>
                                          <p:attrName>ppt_w</p:attrName>
                                        </p:attrNameLst>
                                      </p:cBhvr>
                                      <p:tavLst>
                                        <p:tav tm="0">
                                          <p:val>
                                            <p:strVal val="#ppt_w/10"/>
                                          </p:val>
                                        </p:tav>
                                        <p:tav tm="50000">
                                          <p:val>
                                            <p:strVal val="#ppt_w+.01"/>
                                          </p:val>
                                        </p:tav>
                                        <p:tav tm="100000">
                                          <p:val>
                                            <p:strVal val="#ppt_w"/>
                                          </p:val>
                                        </p:tav>
                                      </p:tavLst>
                                    </p:anim>
                                    <p:animEffect transition="in" filter="fade">
                                      <p:cBhvr>
                                        <p:cTn id="14" dur="500" tmFilter="0,0; .5, 1; 1, 1"/>
                                        <p:tgtEl>
                                          <p:spTgt spid="10"/>
                                        </p:tgtEl>
                                      </p:cBhvr>
                                    </p:animEffect>
                                  </p:childTnLst>
                                </p:cTn>
                              </p:par>
                              <p:par>
                                <p:cTn id="15" presetID="10" presetClass="entr" presetSubtype="0" fill="hold" grpId="0" nodeType="withEffect">
                                  <p:stCondLst>
                                    <p:cond delay="50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700"/>
                                        <p:tgtEl>
                                          <p:spTgt spid="6"/>
                                        </p:tgtEl>
                                      </p:cBhvr>
                                    </p:animEffect>
                                  </p:childTnLst>
                                </p:cTn>
                              </p:par>
                              <p:par>
                                <p:cTn id="18" presetID="10" presetClass="entr" presetSubtype="0" fill="hold" grpId="0" nodeType="withEffect">
                                  <p:stCondLst>
                                    <p:cond delay="50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7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0" grpId="0"/>
      <p:bldP spid="12"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695324" y="318442"/>
            <a:ext cx="7839076" cy="461665"/>
          </a:xfrm>
          <a:prstGeom prst="rect">
            <a:avLst/>
          </a:prstGeom>
          <a:noFill/>
        </p:spPr>
        <p:txBody>
          <a:bodyPr wrap="square" rtlCol="0">
            <a:spAutoFit/>
          </a:bodyPr>
          <a:lstStyle/>
          <a:p>
            <a:r>
              <a:rPr lang="zh-CN" altLang="en-US" sz="2400" b="1" dirty="0">
                <a:solidFill>
                  <a:schemeClr val="tx1">
                    <a:lumMod val="95000"/>
                    <a:lumOff val="5000"/>
                  </a:schemeClr>
                </a:solidFill>
                <a:latin typeface="微软雅黑" panose="020B0503020204020204" pitchFamily="34" charset="-122"/>
                <a:ea typeface="微软雅黑" panose="020B0503020204020204" pitchFamily="34" charset="-122"/>
              </a:rPr>
              <a:t>服务的启动、重启、停止、重载、查看状态等常用命令</a:t>
            </a:r>
          </a:p>
        </p:txBody>
      </p:sp>
      <p:grpSp>
        <p:nvGrpSpPr>
          <p:cNvPr id="31" name="组合 30"/>
          <p:cNvGrpSpPr/>
          <p:nvPr/>
        </p:nvGrpSpPr>
        <p:grpSpPr>
          <a:xfrm>
            <a:off x="123780" y="359255"/>
            <a:ext cx="445894" cy="351309"/>
            <a:chOff x="123780" y="534395"/>
            <a:chExt cx="445894" cy="351309"/>
          </a:xfrm>
        </p:grpSpPr>
        <p:sp>
          <p:nvSpPr>
            <p:cNvPr id="32" name="等腰三角形 31"/>
            <p:cNvSpPr/>
            <p:nvPr/>
          </p:nvSpPr>
          <p:spPr>
            <a:xfrm>
              <a:off x="382996" y="534395"/>
              <a:ext cx="186678" cy="160930"/>
            </a:xfrm>
            <a:prstGeom prst="triangle">
              <a:avLst/>
            </a:prstGeom>
            <a:solidFill>
              <a:schemeClr val="accent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等腰三角形 32"/>
            <p:cNvSpPr/>
            <p:nvPr/>
          </p:nvSpPr>
          <p:spPr>
            <a:xfrm rot="1110499">
              <a:off x="203197" y="561123"/>
              <a:ext cx="309372" cy="272312"/>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等腰三角形 33"/>
            <p:cNvSpPr/>
            <p:nvPr/>
          </p:nvSpPr>
          <p:spPr>
            <a:xfrm>
              <a:off x="123780" y="809504"/>
              <a:ext cx="88392" cy="76200"/>
            </a:xfrm>
            <a:prstGeom prst="triangle">
              <a:avLst/>
            </a:prstGeom>
            <a:solidFill>
              <a:schemeClr val="accent1">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10670045" y="6308725"/>
            <a:ext cx="826630" cy="549275"/>
            <a:chOff x="9868845" y="-64101"/>
            <a:chExt cx="826630" cy="549275"/>
          </a:xfrm>
        </p:grpSpPr>
        <p:sp>
          <p:nvSpPr>
            <p:cNvPr id="2" name="矩形 1"/>
            <p:cNvSpPr/>
            <p:nvPr/>
          </p:nvSpPr>
          <p:spPr>
            <a:xfrm>
              <a:off x="9868845" y="-64101"/>
              <a:ext cx="826630" cy="54927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9989121" y="10481"/>
              <a:ext cx="586078" cy="400110"/>
            </a:xfrm>
            <a:prstGeom prst="rect">
              <a:avLst/>
            </a:prstGeom>
            <a:noFill/>
          </p:spPr>
          <p:txBody>
            <a:bodyPr wrap="square" rtlCol="0">
              <a:spAutoFit/>
            </a:bodyPr>
            <a:lstStyle/>
            <a:p>
              <a:pPr algn="ctr"/>
              <a:r>
                <a:rPr lang="en-US" altLang="zh-CN" sz="2000" b="1" dirty="0">
                  <a:solidFill>
                    <a:schemeClr val="bg1"/>
                  </a:solidFill>
                  <a:latin typeface="微软雅黑" panose="020B0503020204020204" pitchFamily="34" charset="-122"/>
                  <a:ea typeface="微软雅黑" panose="020B0503020204020204" pitchFamily="34" charset="-122"/>
                </a:rPr>
                <a:t>30</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grpSp>
      <p:graphicFrame>
        <p:nvGraphicFramePr>
          <p:cNvPr id="6" name="表格 5">
            <a:extLst>
              <a:ext uri="{FF2B5EF4-FFF2-40B4-BE49-F238E27FC236}">
                <a16:creationId xmlns:a16="http://schemas.microsoft.com/office/drawing/2014/main" id="{6F6622A9-D91E-4AD4-B5FB-3C065C14E580}"/>
              </a:ext>
            </a:extLst>
          </p:cNvPr>
          <p:cNvGraphicFramePr>
            <a:graphicFrameLocks noGrp="1"/>
          </p:cNvGraphicFramePr>
          <p:nvPr>
            <p:extLst>
              <p:ext uri="{D42A27DB-BD31-4B8C-83A1-F6EECF244321}">
                <p14:modId xmlns:p14="http://schemas.microsoft.com/office/powerpoint/2010/main" val="289128774"/>
              </p:ext>
            </p:extLst>
          </p:nvPr>
        </p:nvGraphicFramePr>
        <p:xfrm>
          <a:off x="969645" y="1351280"/>
          <a:ext cx="10252710" cy="4450080"/>
        </p:xfrm>
        <a:graphic>
          <a:graphicData uri="http://schemas.openxmlformats.org/drawingml/2006/table">
            <a:tbl>
              <a:tblPr firstRow="1" firstCol="1" bandRow="1">
                <a:tableStyleId>{5C22544A-7EE6-4342-B048-85BDC9FD1C3A}</a:tableStyleId>
              </a:tblPr>
              <a:tblGrid>
                <a:gridCol w="2864607">
                  <a:extLst>
                    <a:ext uri="{9D8B030D-6E8A-4147-A177-3AD203B41FA5}">
                      <a16:colId xmlns:a16="http://schemas.microsoft.com/office/drawing/2014/main" val="2003300919"/>
                    </a:ext>
                  </a:extLst>
                </a:gridCol>
                <a:gridCol w="3418254">
                  <a:extLst>
                    <a:ext uri="{9D8B030D-6E8A-4147-A177-3AD203B41FA5}">
                      <a16:colId xmlns:a16="http://schemas.microsoft.com/office/drawing/2014/main" val="3703337324"/>
                    </a:ext>
                  </a:extLst>
                </a:gridCol>
                <a:gridCol w="3969849">
                  <a:extLst>
                    <a:ext uri="{9D8B030D-6E8A-4147-A177-3AD203B41FA5}">
                      <a16:colId xmlns:a16="http://schemas.microsoft.com/office/drawing/2014/main" val="2822780106"/>
                    </a:ext>
                  </a:extLst>
                </a:gridCol>
              </a:tblGrid>
              <a:tr h="741680">
                <a:tc>
                  <a:txBody>
                    <a:bodyPr/>
                    <a:lstStyle/>
                    <a:p>
                      <a:pPr algn="ctr"/>
                      <a:r>
                        <a:rPr lang="zh-CN" sz="2000" kern="100" dirty="0">
                          <a:effectLst/>
                          <a:latin typeface="微软雅黑" panose="020B0503020204020204" pitchFamily="34" charset="-122"/>
                          <a:ea typeface="微软雅黑" panose="020B0503020204020204" pitchFamily="34" charset="-122"/>
                        </a:rPr>
                        <a:t>老系统命令</a:t>
                      </a:r>
                      <a:endParaRPr lang="zh-CN" sz="2000" dirty="0">
                        <a:effectLst/>
                        <a:latin typeface="微软雅黑" panose="020B0503020204020204" pitchFamily="34" charset="-122"/>
                        <a:ea typeface="微软雅黑" panose="020B0503020204020204" pitchFamily="34" charset="-122"/>
                      </a:endParaRPr>
                    </a:p>
                  </a:txBody>
                  <a:tcPr marL="68580" marR="68580" marT="0" marB="0" anchor="ctr" anchorCtr="1"/>
                </a:tc>
                <a:tc>
                  <a:txBody>
                    <a:bodyPr/>
                    <a:lstStyle/>
                    <a:p>
                      <a:pPr algn="ctr"/>
                      <a:r>
                        <a:rPr lang="zh-CN" sz="2000" kern="100" dirty="0">
                          <a:effectLst/>
                          <a:latin typeface="微软雅黑" panose="020B0503020204020204" pitchFamily="34" charset="-122"/>
                          <a:ea typeface="微软雅黑" panose="020B0503020204020204" pitchFamily="34" charset="-122"/>
                        </a:rPr>
                        <a:t>新系统命令</a:t>
                      </a:r>
                      <a:endParaRPr lang="zh-CN" sz="2000" dirty="0">
                        <a:effectLst/>
                        <a:latin typeface="微软雅黑" panose="020B0503020204020204" pitchFamily="34" charset="-122"/>
                        <a:ea typeface="微软雅黑" panose="020B0503020204020204" pitchFamily="34" charset="-122"/>
                      </a:endParaRPr>
                    </a:p>
                  </a:txBody>
                  <a:tcPr marL="68580" marR="68580" marT="0" marB="0" anchor="ctr" anchorCtr="1"/>
                </a:tc>
                <a:tc>
                  <a:txBody>
                    <a:bodyPr/>
                    <a:lstStyle/>
                    <a:p>
                      <a:pPr algn="ctr"/>
                      <a:r>
                        <a:rPr lang="zh-CN" sz="2000" kern="100" dirty="0">
                          <a:effectLst/>
                          <a:latin typeface="微软雅黑" panose="020B0503020204020204" pitchFamily="34" charset="-122"/>
                          <a:ea typeface="微软雅黑" panose="020B0503020204020204" pitchFamily="34" charset="-122"/>
                        </a:rPr>
                        <a:t>作用</a:t>
                      </a:r>
                      <a:endParaRPr lang="zh-CN" sz="2000" dirty="0">
                        <a:effectLst/>
                        <a:latin typeface="微软雅黑" panose="020B0503020204020204" pitchFamily="34" charset="-122"/>
                        <a:ea typeface="微软雅黑" panose="020B0503020204020204" pitchFamily="34" charset="-122"/>
                      </a:endParaRPr>
                    </a:p>
                  </a:txBody>
                  <a:tcPr marL="68580" marR="68580" marT="0" marB="0" anchor="ctr" anchorCtr="1"/>
                </a:tc>
                <a:extLst>
                  <a:ext uri="{0D108BD9-81ED-4DB2-BD59-A6C34878D82A}">
                    <a16:rowId xmlns:a16="http://schemas.microsoft.com/office/drawing/2014/main" val="3990420856"/>
                  </a:ext>
                </a:extLst>
              </a:tr>
              <a:tr h="741680">
                <a:tc>
                  <a:txBody>
                    <a:bodyPr/>
                    <a:lstStyle/>
                    <a:p>
                      <a:pPr algn="just"/>
                      <a:r>
                        <a:rPr lang="en-US" sz="1800" b="0" dirty="0">
                          <a:solidFill>
                            <a:schemeClr val="tx1"/>
                          </a:solidFill>
                          <a:effectLst/>
                          <a:latin typeface="微软雅黑" panose="020B0503020204020204" pitchFamily="34" charset="-122"/>
                          <a:ea typeface="微软雅黑" panose="020B0503020204020204" pitchFamily="34" charset="-122"/>
                        </a:rPr>
                        <a:t>service foo start</a:t>
                      </a:r>
                      <a:endParaRPr lang="zh-CN" sz="1800" b="0" dirty="0">
                        <a:solidFill>
                          <a:schemeClr val="tx1"/>
                        </a:solidFill>
                        <a:effectLst/>
                        <a:latin typeface="微软雅黑" panose="020B0503020204020204" pitchFamily="34" charset="-122"/>
                        <a:ea typeface="微软雅黑" panose="020B0503020204020204" pitchFamily="34" charset="-122"/>
                      </a:endParaRPr>
                    </a:p>
                  </a:txBody>
                  <a:tcPr marL="68580" marR="68580" marT="0" marB="0" anchor="ctr" anchorCtr="1">
                    <a:solidFill>
                      <a:srgbClr val="CBD5E8"/>
                    </a:solidFill>
                  </a:tcPr>
                </a:tc>
                <a:tc>
                  <a:txBody>
                    <a:bodyPr/>
                    <a:lstStyle/>
                    <a:p>
                      <a:pPr algn="just"/>
                      <a:r>
                        <a:rPr lang="en-US" sz="1800" dirty="0" err="1">
                          <a:effectLst/>
                          <a:latin typeface="微软雅黑" panose="020B0503020204020204" pitchFamily="34" charset="-122"/>
                          <a:ea typeface="微软雅黑" panose="020B0503020204020204" pitchFamily="34" charset="-122"/>
                        </a:rPr>
                        <a:t>systemctl</a:t>
                      </a:r>
                      <a:r>
                        <a:rPr lang="en-US" sz="1800" dirty="0">
                          <a:effectLst/>
                          <a:latin typeface="微软雅黑" panose="020B0503020204020204" pitchFamily="34" charset="-122"/>
                          <a:ea typeface="微软雅黑" panose="020B0503020204020204" pitchFamily="34" charset="-122"/>
                        </a:rPr>
                        <a:t> start    httpd</a:t>
                      </a:r>
                      <a:endParaRPr lang="zh-CN" sz="1800" dirty="0">
                        <a:effectLst/>
                        <a:latin typeface="微软雅黑" panose="020B0503020204020204" pitchFamily="34" charset="-122"/>
                        <a:ea typeface="微软雅黑" panose="020B0503020204020204" pitchFamily="34" charset="-122"/>
                      </a:endParaRPr>
                    </a:p>
                  </a:txBody>
                  <a:tcPr marL="68580" marR="68580" marT="0" marB="0" anchor="ctr" anchorCtr="1"/>
                </a:tc>
                <a:tc>
                  <a:txBody>
                    <a:bodyPr/>
                    <a:lstStyle/>
                    <a:p>
                      <a:pPr algn="just"/>
                      <a:r>
                        <a:rPr lang="zh-CN" sz="1800" kern="100">
                          <a:effectLst/>
                          <a:latin typeface="微软雅黑" panose="020B0503020204020204" pitchFamily="34" charset="-122"/>
                          <a:ea typeface="微软雅黑" panose="020B0503020204020204" pitchFamily="34" charset="-122"/>
                        </a:rPr>
                        <a:t>启动服务</a:t>
                      </a:r>
                      <a:endParaRPr lang="zh-CN" sz="1800">
                        <a:effectLst/>
                        <a:latin typeface="微软雅黑" panose="020B0503020204020204" pitchFamily="34" charset="-122"/>
                        <a:ea typeface="微软雅黑" panose="020B0503020204020204" pitchFamily="34" charset="-122"/>
                      </a:endParaRPr>
                    </a:p>
                  </a:txBody>
                  <a:tcPr marL="68580" marR="68580" marT="0" marB="0" anchor="ctr" anchorCtr="1"/>
                </a:tc>
                <a:extLst>
                  <a:ext uri="{0D108BD9-81ED-4DB2-BD59-A6C34878D82A}">
                    <a16:rowId xmlns:a16="http://schemas.microsoft.com/office/drawing/2014/main" val="476243732"/>
                  </a:ext>
                </a:extLst>
              </a:tr>
              <a:tr h="741680">
                <a:tc>
                  <a:txBody>
                    <a:bodyPr/>
                    <a:lstStyle/>
                    <a:p>
                      <a:pPr algn="just"/>
                      <a:r>
                        <a:rPr lang="en-US" sz="1800" b="0" dirty="0">
                          <a:solidFill>
                            <a:schemeClr val="tx1"/>
                          </a:solidFill>
                          <a:effectLst/>
                          <a:latin typeface="微软雅黑" panose="020B0503020204020204" pitchFamily="34" charset="-122"/>
                          <a:ea typeface="微软雅黑" panose="020B0503020204020204" pitchFamily="34" charset="-122"/>
                        </a:rPr>
                        <a:t>service foo restart</a:t>
                      </a:r>
                      <a:endParaRPr lang="zh-CN" sz="1800" b="0" dirty="0">
                        <a:solidFill>
                          <a:schemeClr val="tx1"/>
                        </a:solidFill>
                        <a:effectLst/>
                        <a:latin typeface="微软雅黑" panose="020B0503020204020204" pitchFamily="34" charset="-122"/>
                        <a:ea typeface="微软雅黑" panose="020B0503020204020204" pitchFamily="34" charset="-122"/>
                      </a:endParaRPr>
                    </a:p>
                  </a:txBody>
                  <a:tcPr marL="68580" marR="68580" marT="0" marB="0" anchor="ctr" anchorCtr="1">
                    <a:solidFill>
                      <a:srgbClr val="E7EBF4"/>
                    </a:solidFill>
                  </a:tcPr>
                </a:tc>
                <a:tc>
                  <a:txBody>
                    <a:bodyPr/>
                    <a:lstStyle/>
                    <a:p>
                      <a:pPr algn="just"/>
                      <a:r>
                        <a:rPr lang="en-US" sz="1800" dirty="0" err="1">
                          <a:effectLst/>
                          <a:latin typeface="微软雅黑" panose="020B0503020204020204" pitchFamily="34" charset="-122"/>
                          <a:ea typeface="微软雅黑" panose="020B0503020204020204" pitchFamily="34" charset="-122"/>
                        </a:rPr>
                        <a:t>systemctl</a:t>
                      </a:r>
                      <a:r>
                        <a:rPr lang="en-US" sz="1800" dirty="0">
                          <a:effectLst/>
                          <a:latin typeface="微软雅黑" panose="020B0503020204020204" pitchFamily="34" charset="-122"/>
                          <a:ea typeface="微软雅黑" panose="020B0503020204020204" pitchFamily="34" charset="-122"/>
                        </a:rPr>
                        <a:t> restart httpd</a:t>
                      </a:r>
                      <a:endParaRPr lang="zh-CN" sz="1800" dirty="0">
                        <a:effectLst/>
                        <a:latin typeface="微软雅黑" panose="020B0503020204020204" pitchFamily="34" charset="-122"/>
                        <a:ea typeface="微软雅黑" panose="020B0503020204020204" pitchFamily="34" charset="-122"/>
                      </a:endParaRPr>
                    </a:p>
                  </a:txBody>
                  <a:tcPr marL="68580" marR="68580" marT="0" marB="0" anchor="ctr" anchorCtr="1"/>
                </a:tc>
                <a:tc>
                  <a:txBody>
                    <a:bodyPr/>
                    <a:lstStyle/>
                    <a:p>
                      <a:pPr algn="just"/>
                      <a:r>
                        <a:rPr lang="zh-CN" sz="1800" kern="100">
                          <a:effectLst/>
                          <a:latin typeface="微软雅黑" panose="020B0503020204020204" pitchFamily="34" charset="-122"/>
                          <a:ea typeface="微软雅黑" panose="020B0503020204020204" pitchFamily="34" charset="-122"/>
                        </a:rPr>
                        <a:t>重启服务</a:t>
                      </a:r>
                      <a:endParaRPr lang="zh-CN" sz="1800">
                        <a:effectLst/>
                        <a:latin typeface="微软雅黑" panose="020B0503020204020204" pitchFamily="34" charset="-122"/>
                        <a:ea typeface="微软雅黑" panose="020B0503020204020204" pitchFamily="34" charset="-122"/>
                      </a:endParaRPr>
                    </a:p>
                  </a:txBody>
                  <a:tcPr marL="68580" marR="68580" marT="0" marB="0" anchor="ctr" anchorCtr="1"/>
                </a:tc>
                <a:extLst>
                  <a:ext uri="{0D108BD9-81ED-4DB2-BD59-A6C34878D82A}">
                    <a16:rowId xmlns:a16="http://schemas.microsoft.com/office/drawing/2014/main" val="2997636303"/>
                  </a:ext>
                </a:extLst>
              </a:tr>
              <a:tr h="741680">
                <a:tc>
                  <a:txBody>
                    <a:bodyPr/>
                    <a:lstStyle/>
                    <a:p>
                      <a:pPr algn="just"/>
                      <a:r>
                        <a:rPr lang="en-US" sz="1800" b="0" dirty="0">
                          <a:solidFill>
                            <a:schemeClr val="tx1"/>
                          </a:solidFill>
                          <a:effectLst/>
                          <a:latin typeface="微软雅黑" panose="020B0503020204020204" pitchFamily="34" charset="-122"/>
                          <a:ea typeface="微软雅黑" panose="020B0503020204020204" pitchFamily="34" charset="-122"/>
                        </a:rPr>
                        <a:t>service foo stop</a:t>
                      </a:r>
                      <a:endParaRPr lang="zh-CN" sz="1800" b="0" dirty="0">
                        <a:solidFill>
                          <a:schemeClr val="tx1"/>
                        </a:solidFill>
                        <a:effectLst/>
                        <a:latin typeface="微软雅黑" panose="020B0503020204020204" pitchFamily="34" charset="-122"/>
                        <a:ea typeface="微软雅黑" panose="020B0503020204020204" pitchFamily="34" charset="-122"/>
                      </a:endParaRPr>
                    </a:p>
                  </a:txBody>
                  <a:tcPr marL="68580" marR="68580" marT="0" marB="0" anchor="ctr" anchorCtr="1">
                    <a:solidFill>
                      <a:srgbClr val="CBD5E8"/>
                    </a:solidFill>
                  </a:tcPr>
                </a:tc>
                <a:tc>
                  <a:txBody>
                    <a:bodyPr/>
                    <a:lstStyle/>
                    <a:p>
                      <a:pPr algn="just"/>
                      <a:r>
                        <a:rPr lang="en-US" sz="1800">
                          <a:effectLst/>
                          <a:latin typeface="微软雅黑" panose="020B0503020204020204" pitchFamily="34" charset="-122"/>
                          <a:ea typeface="微软雅黑" panose="020B0503020204020204" pitchFamily="34" charset="-122"/>
                        </a:rPr>
                        <a:t>systemctl stop     httpd</a:t>
                      </a:r>
                      <a:endParaRPr lang="zh-CN" sz="1800">
                        <a:effectLst/>
                        <a:latin typeface="微软雅黑" panose="020B0503020204020204" pitchFamily="34" charset="-122"/>
                        <a:ea typeface="微软雅黑" panose="020B0503020204020204" pitchFamily="34" charset="-122"/>
                      </a:endParaRPr>
                    </a:p>
                  </a:txBody>
                  <a:tcPr marL="68580" marR="68580" marT="0" marB="0" anchor="ctr" anchorCtr="1"/>
                </a:tc>
                <a:tc>
                  <a:txBody>
                    <a:bodyPr/>
                    <a:lstStyle/>
                    <a:p>
                      <a:pPr algn="just"/>
                      <a:r>
                        <a:rPr lang="zh-CN" sz="1800" kern="100" dirty="0">
                          <a:effectLst/>
                          <a:latin typeface="微软雅黑" panose="020B0503020204020204" pitchFamily="34" charset="-122"/>
                          <a:ea typeface="微软雅黑" panose="020B0503020204020204" pitchFamily="34" charset="-122"/>
                        </a:rPr>
                        <a:t>停止服务</a:t>
                      </a:r>
                      <a:endParaRPr lang="zh-CN" sz="1800" dirty="0">
                        <a:effectLst/>
                        <a:latin typeface="微软雅黑" panose="020B0503020204020204" pitchFamily="34" charset="-122"/>
                        <a:ea typeface="微软雅黑" panose="020B0503020204020204" pitchFamily="34" charset="-122"/>
                      </a:endParaRPr>
                    </a:p>
                  </a:txBody>
                  <a:tcPr marL="68580" marR="68580" marT="0" marB="0" anchor="ctr" anchorCtr="1"/>
                </a:tc>
                <a:extLst>
                  <a:ext uri="{0D108BD9-81ED-4DB2-BD59-A6C34878D82A}">
                    <a16:rowId xmlns:a16="http://schemas.microsoft.com/office/drawing/2014/main" val="1921678670"/>
                  </a:ext>
                </a:extLst>
              </a:tr>
              <a:tr h="741680">
                <a:tc>
                  <a:txBody>
                    <a:bodyPr/>
                    <a:lstStyle/>
                    <a:p>
                      <a:pPr algn="just"/>
                      <a:r>
                        <a:rPr lang="en-US" sz="1800" b="0" dirty="0">
                          <a:solidFill>
                            <a:schemeClr val="tx1"/>
                          </a:solidFill>
                          <a:effectLst/>
                          <a:latin typeface="微软雅黑" panose="020B0503020204020204" pitchFamily="34" charset="-122"/>
                          <a:ea typeface="微软雅黑" panose="020B0503020204020204" pitchFamily="34" charset="-122"/>
                        </a:rPr>
                        <a:t>service foo reload</a:t>
                      </a:r>
                      <a:endParaRPr lang="zh-CN" sz="1800" b="0" dirty="0">
                        <a:solidFill>
                          <a:schemeClr val="tx1"/>
                        </a:solidFill>
                        <a:effectLst/>
                        <a:latin typeface="微软雅黑" panose="020B0503020204020204" pitchFamily="34" charset="-122"/>
                        <a:ea typeface="微软雅黑" panose="020B0503020204020204" pitchFamily="34" charset="-122"/>
                      </a:endParaRPr>
                    </a:p>
                  </a:txBody>
                  <a:tcPr marL="68580" marR="68580" marT="0" marB="0" anchor="ctr" anchorCtr="1">
                    <a:solidFill>
                      <a:srgbClr val="E7EBF4"/>
                    </a:solidFill>
                  </a:tcPr>
                </a:tc>
                <a:tc>
                  <a:txBody>
                    <a:bodyPr/>
                    <a:lstStyle/>
                    <a:p>
                      <a:pPr algn="just"/>
                      <a:r>
                        <a:rPr lang="en-US" sz="1800">
                          <a:effectLst/>
                          <a:latin typeface="微软雅黑" panose="020B0503020204020204" pitchFamily="34" charset="-122"/>
                          <a:ea typeface="微软雅黑" panose="020B0503020204020204" pitchFamily="34" charset="-122"/>
                        </a:rPr>
                        <a:t>systemctl reload  httpd</a:t>
                      </a:r>
                      <a:endParaRPr lang="zh-CN" sz="1800">
                        <a:effectLst/>
                        <a:latin typeface="微软雅黑" panose="020B0503020204020204" pitchFamily="34" charset="-122"/>
                        <a:ea typeface="微软雅黑" panose="020B0503020204020204" pitchFamily="34" charset="-122"/>
                      </a:endParaRPr>
                    </a:p>
                  </a:txBody>
                  <a:tcPr marL="68580" marR="68580" marT="0" marB="0" anchor="ctr" anchorCtr="1"/>
                </a:tc>
                <a:tc>
                  <a:txBody>
                    <a:bodyPr/>
                    <a:lstStyle/>
                    <a:p>
                      <a:pPr algn="just"/>
                      <a:r>
                        <a:rPr lang="zh-CN" sz="1800" kern="100" dirty="0">
                          <a:effectLst/>
                          <a:latin typeface="微软雅黑" panose="020B0503020204020204" pitchFamily="34" charset="-122"/>
                          <a:ea typeface="微软雅黑" panose="020B0503020204020204" pitchFamily="34" charset="-122"/>
                        </a:rPr>
                        <a:t>重新加载配置文件（不终止服务）</a:t>
                      </a:r>
                      <a:endParaRPr lang="zh-CN" sz="1800" dirty="0">
                        <a:effectLst/>
                        <a:latin typeface="微软雅黑" panose="020B0503020204020204" pitchFamily="34" charset="-122"/>
                        <a:ea typeface="微软雅黑" panose="020B0503020204020204" pitchFamily="34" charset="-122"/>
                      </a:endParaRPr>
                    </a:p>
                  </a:txBody>
                  <a:tcPr marL="68580" marR="68580" marT="0" marB="0" anchor="ctr" anchorCtr="1"/>
                </a:tc>
                <a:extLst>
                  <a:ext uri="{0D108BD9-81ED-4DB2-BD59-A6C34878D82A}">
                    <a16:rowId xmlns:a16="http://schemas.microsoft.com/office/drawing/2014/main" val="2041031685"/>
                  </a:ext>
                </a:extLst>
              </a:tr>
              <a:tr h="741680">
                <a:tc>
                  <a:txBody>
                    <a:bodyPr/>
                    <a:lstStyle/>
                    <a:p>
                      <a:pPr algn="just"/>
                      <a:r>
                        <a:rPr lang="en-US" sz="1800" b="0" dirty="0">
                          <a:solidFill>
                            <a:schemeClr val="tx1"/>
                          </a:solidFill>
                          <a:effectLst/>
                          <a:latin typeface="微软雅黑" panose="020B0503020204020204" pitchFamily="34" charset="-122"/>
                          <a:ea typeface="微软雅黑" panose="020B0503020204020204" pitchFamily="34" charset="-122"/>
                        </a:rPr>
                        <a:t>service foo status</a:t>
                      </a:r>
                      <a:endParaRPr lang="zh-CN" sz="1800" b="0" dirty="0">
                        <a:solidFill>
                          <a:schemeClr val="tx1"/>
                        </a:solidFill>
                        <a:effectLst/>
                        <a:latin typeface="微软雅黑" panose="020B0503020204020204" pitchFamily="34" charset="-122"/>
                        <a:ea typeface="微软雅黑" panose="020B0503020204020204" pitchFamily="34" charset="-122"/>
                      </a:endParaRPr>
                    </a:p>
                  </a:txBody>
                  <a:tcPr marL="68580" marR="68580" marT="0" marB="0" anchor="ctr" anchorCtr="1">
                    <a:solidFill>
                      <a:srgbClr val="CBD5E8"/>
                    </a:solidFill>
                  </a:tcPr>
                </a:tc>
                <a:tc>
                  <a:txBody>
                    <a:bodyPr/>
                    <a:lstStyle/>
                    <a:p>
                      <a:pPr algn="just"/>
                      <a:r>
                        <a:rPr lang="en-US" sz="1800">
                          <a:effectLst/>
                          <a:latin typeface="微软雅黑" panose="020B0503020204020204" pitchFamily="34" charset="-122"/>
                          <a:ea typeface="微软雅黑" panose="020B0503020204020204" pitchFamily="34" charset="-122"/>
                        </a:rPr>
                        <a:t>systemctl status  httpd</a:t>
                      </a:r>
                      <a:endParaRPr lang="zh-CN" sz="1800">
                        <a:effectLst/>
                        <a:latin typeface="微软雅黑" panose="020B0503020204020204" pitchFamily="34" charset="-122"/>
                        <a:ea typeface="微软雅黑" panose="020B0503020204020204" pitchFamily="34" charset="-122"/>
                      </a:endParaRPr>
                    </a:p>
                  </a:txBody>
                  <a:tcPr marL="68580" marR="68580" marT="0" marB="0" anchor="ctr" anchorCtr="1"/>
                </a:tc>
                <a:tc>
                  <a:txBody>
                    <a:bodyPr/>
                    <a:lstStyle/>
                    <a:p>
                      <a:pPr algn="just"/>
                      <a:r>
                        <a:rPr lang="zh-CN" sz="1800" kern="100" dirty="0">
                          <a:effectLst/>
                          <a:latin typeface="微软雅黑" panose="020B0503020204020204" pitchFamily="34" charset="-122"/>
                          <a:ea typeface="微软雅黑" panose="020B0503020204020204" pitchFamily="34" charset="-122"/>
                        </a:rPr>
                        <a:t>查看服务状态</a:t>
                      </a:r>
                      <a:endParaRPr lang="zh-CN" sz="1800" dirty="0">
                        <a:effectLst/>
                        <a:latin typeface="微软雅黑" panose="020B0503020204020204" pitchFamily="34" charset="-122"/>
                        <a:ea typeface="微软雅黑" panose="020B0503020204020204" pitchFamily="34" charset="-122"/>
                      </a:endParaRPr>
                    </a:p>
                  </a:txBody>
                  <a:tcPr marL="68580" marR="68580" marT="0" marB="0" anchor="ctr" anchorCtr="1"/>
                </a:tc>
                <a:extLst>
                  <a:ext uri="{0D108BD9-81ED-4DB2-BD59-A6C34878D82A}">
                    <a16:rowId xmlns:a16="http://schemas.microsoft.com/office/drawing/2014/main" val="3215979486"/>
                  </a:ext>
                </a:extLst>
              </a:tr>
            </a:tbl>
          </a:graphicData>
        </a:graphic>
      </p:graphicFrame>
    </p:spTree>
    <p:extLst>
      <p:ext uri="{BB962C8B-B14F-4D97-AF65-F5344CB8AC3E}">
        <p14:creationId xmlns:p14="http://schemas.microsoft.com/office/powerpoint/2010/main" val="158488434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41" presetClass="entr" presetSubtype="0" fill="hold" grpId="0" nodeType="withEffect">
                                  <p:stCondLst>
                                    <p:cond delay="0"/>
                                  </p:stCondLst>
                                  <p:iterate type="lt">
                                    <p:tmPct val="12500"/>
                                  </p:iterate>
                                  <p:childTnLst>
                                    <p:set>
                                      <p:cBhvr>
                                        <p:cTn id="9" dur="1" fill="hold">
                                          <p:stCondLst>
                                            <p:cond delay="0"/>
                                          </p:stCondLst>
                                        </p:cTn>
                                        <p:tgtEl>
                                          <p:spTgt spid="13"/>
                                        </p:tgtEl>
                                        <p:attrNameLst>
                                          <p:attrName>style.visibility</p:attrName>
                                        </p:attrNameLst>
                                      </p:cBhvr>
                                      <p:to>
                                        <p:strVal val="visible"/>
                                      </p:to>
                                    </p:set>
                                    <p:anim calcmode="lin" valueType="num">
                                      <p:cBhvr>
                                        <p:cTn id="10" dur="300" fill="hold"/>
                                        <p:tgtEl>
                                          <p:spTgt spid="13"/>
                                        </p:tgtEl>
                                        <p:attrNameLst>
                                          <p:attrName>ppt_x</p:attrName>
                                        </p:attrNameLst>
                                      </p:cBhvr>
                                      <p:tavLst>
                                        <p:tav tm="0">
                                          <p:val>
                                            <p:strVal val="#ppt_x"/>
                                          </p:val>
                                        </p:tav>
                                        <p:tav tm="50000">
                                          <p:val>
                                            <p:strVal val="#ppt_x+.1"/>
                                          </p:val>
                                        </p:tav>
                                        <p:tav tm="100000">
                                          <p:val>
                                            <p:strVal val="#ppt_x"/>
                                          </p:val>
                                        </p:tav>
                                      </p:tavLst>
                                    </p:anim>
                                    <p:anim calcmode="lin" valueType="num">
                                      <p:cBhvr>
                                        <p:cTn id="11" dur="300" fill="hold"/>
                                        <p:tgtEl>
                                          <p:spTgt spid="13"/>
                                        </p:tgtEl>
                                        <p:attrNameLst>
                                          <p:attrName>ppt_y</p:attrName>
                                        </p:attrNameLst>
                                      </p:cBhvr>
                                      <p:tavLst>
                                        <p:tav tm="0">
                                          <p:val>
                                            <p:strVal val="#ppt_y"/>
                                          </p:val>
                                        </p:tav>
                                        <p:tav tm="100000">
                                          <p:val>
                                            <p:strVal val="#ppt_y"/>
                                          </p:val>
                                        </p:tav>
                                      </p:tavLst>
                                    </p:anim>
                                    <p:anim calcmode="lin" valueType="num">
                                      <p:cBhvr>
                                        <p:cTn id="12" dur="300" fill="hold"/>
                                        <p:tgtEl>
                                          <p:spTgt spid="13"/>
                                        </p:tgtEl>
                                        <p:attrNameLst>
                                          <p:attrName>ppt_h</p:attrName>
                                        </p:attrNameLst>
                                      </p:cBhvr>
                                      <p:tavLst>
                                        <p:tav tm="0">
                                          <p:val>
                                            <p:strVal val="#ppt_h/10"/>
                                          </p:val>
                                        </p:tav>
                                        <p:tav tm="50000">
                                          <p:val>
                                            <p:strVal val="#ppt_h+.01"/>
                                          </p:val>
                                        </p:tav>
                                        <p:tav tm="100000">
                                          <p:val>
                                            <p:strVal val="#ppt_h"/>
                                          </p:val>
                                        </p:tav>
                                      </p:tavLst>
                                    </p:anim>
                                    <p:anim calcmode="lin" valueType="num">
                                      <p:cBhvr>
                                        <p:cTn id="13" dur="300" fill="hold"/>
                                        <p:tgtEl>
                                          <p:spTgt spid="13"/>
                                        </p:tgtEl>
                                        <p:attrNameLst>
                                          <p:attrName>ppt_w</p:attrName>
                                        </p:attrNameLst>
                                      </p:cBhvr>
                                      <p:tavLst>
                                        <p:tav tm="0">
                                          <p:val>
                                            <p:strVal val="#ppt_w/10"/>
                                          </p:val>
                                        </p:tav>
                                        <p:tav tm="50000">
                                          <p:val>
                                            <p:strVal val="#ppt_w+.01"/>
                                          </p:val>
                                        </p:tav>
                                        <p:tav tm="100000">
                                          <p:val>
                                            <p:strVal val="#ppt_w"/>
                                          </p:val>
                                        </p:tav>
                                      </p:tavLst>
                                    </p:anim>
                                    <p:animEffect transition="in" filter="fade">
                                      <p:cBhvr>
                                        <p:cTn id="14" dur="300" tmFilter="0,0; .5, 1; 1, 1"/>
                                        <p:tgtEl>
                                          <p:spTgt spid="13"/>
                                        </p:tgtEl>
                                      </p:cBhvr>
                                    </p:animEffect>
                                  </p:childTnLst>
                                </p:cTn>
                              </p:par>
                              <p:par>
                                <p:cTn id="15" presetID="22" presetClass="entr" presetSubtype="4"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down)">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695324" y="318442"/>
            <a:ext cx="8865236" cy="461665"/>
          </a:xfrm>
          <a:prstGeom prst="rect">
            <a:avLst/>
          </a:prstGeom>
          <a:noFill/>
        </p:spPr>
        <p:txBody>
          <a:bodyPr wrap="square" rtlCol="0">
            <a:spAutoFit/>
          </a:bodyPr>
          <a:lstStyle/>
          <a:p>
            <a:r>
              <a:rPr lang="zh-CN" altLang="en-US" sz="2400" b="1" dirty="0">
                <a:solidFill>
                  <a:schemeClr val="tx1">
                    <a:lumMod val="95000"/>
                    <a:lumOff val="5000"/>
                  </a:schemeClr>
                </a:solidFill>
                <a:latin typeface="微软雅黑" panose="020B0503020204020204" pitchFamily="34" charset="-122"/>
                <a:ea typeface="微软雅黑" panose="020B0503020204020204" pitchFamily="34" charset="-122"/>
              </a:rPr>
              <a:t>服务开机启动、不启动、查看各级别下服务启动状态等常用命令</a:t>
            </a:r>
          </a:p>
        </p:txBody>
      </p:sp>
      <p:grpSp>
        <p:nvGrpSpPr>
          <p:cNvPr id="31" name="组合 30"/>
          <p:cNvGrpSpPr/>
          <p:nvPr/>
        </p:nvGrpSpPr>
        <p:grpSpPr>
          <a:xfrm>
            <a:off x="123780" y="359255"/>
            <a:ext cx="445894" cy="351309"/>
            <a:chOff x="123780" y="534395"/>
            <a:chExt cx="445894" cy="351309"/>
          </a:xfrm>
        </p:grpSpPr>
        <p:sp>
          <p:nvSpPr>
            <p:cNvPr id="32" name="等腰三角形 31"/>
            <p:cNvSpPr/>
            <p:nvPr/>
          </p:nvSpPr>
          <p:spPr>
            <a:xfrm>
              <a:off x="382996" y="534395"/>
              <a:ext cx="186678" cy="160930"/>
            </a:xfrm>
            <a:prstGeom prst="triangle">
              <a:avLst/>
            </a:prstGeom>
            <a:solidFill>
              <a:schemeClr val="accent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等腰三角形 32"/>
            <p:cNvSpPr/>
            <p:nvPr/>
          </p:nvSpPr>
          <p:spPr>
            <a:xfrm rot="1110499">
              <a:off x="203197" y="561123"/>
              <a:ext cx="309372" cy="272312"/>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等腰三角形 33"/>
            <p:cNvSpPr/>
            <p:nvPr/>
          </p:nvSpPr>
          <p:spPr>
            <a:xfrm>
              <a:off x="123780" y="809504"/>
              <a:ext cx="88392" cy="76200"/>
            </a:xfrm>
            <a:prstGeom prst="triangle">
              <a:avLst/>
            </a:prstGeom>
            <a:solidFill>
              <a:schemeClr val="accent1">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10670045" y="6308725"/>
            <a:ext cx="826630" cy="549275"/>
            <a:chOff x="9868845" y="-64101"/>
            <a:chExt cx="826630" cy="549275"/>
          </a:xfrm>
        </p:grpSpPr>
        <p:sp>
          <p:nvSpPr>
            <p:cNvPr id="2" name="矩形 1"/>
            <p:cNvSpPr/>
            <p:nvPr/>
          </p:nvSpPr>
          <p:spPr>
            <a:xfrm>
              <a:off x="9868845" y="-64101"/>
              <a:ext cx="826630" cy="54927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9989121" y="10481"/>
              <a:ext cx="586078" cy="400110"/>
            </a:xfrm>
            <a:prstGeom prst="rect">
              <a:avLst/>
            </a:prstGeom>
            <a:noFill/>
          </p:spPr>
          <p:txBody>
            <a:bodyPr wrap="square" rtlCol="0">
              <a:spAutoFit/>
            </a:bodyPr>
            <a:lstStyle/>
            <a:p>
              <a:pPr algn="ctr"/>
              <a:r>
                <a:rPr lang="en-US" altLang="zh-CN" sz="2000" b="1" dirty="0">
                  <a:solidFill>
                    <a:schemeClr val="bg1"/>
                  </a:solidFill>
                  <a:latin typeface="微软雅黑" panose="020B0503020204020204" pitchFamily="34" charset="-122"/>
                  <a:ea typeface="微软雅黑" panose="020B0503020204020204" pitchFamily="34" charset="-122"/>
                </a:rPr>
                <a:t>31</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grpSp>
      <p:graphicFrame>
        <p:nvGraphicFramePr>
          <p:cNvPr id="3" name="表格 2">
            <a:extLst>
              <a:ext uri="{FF2B5EF4-FFF2-40B4-BE49-F238E27FC236}">
                <a16:creationId xmlns:a16="http://schemas.microsoft.com/office/drawing/2014/main" id="{11A1B204-EC76-47B5-80F4-A65EF6144B8C}"/>
              </a:ext>
            </a:extLst>
          </p:cNvPr>
          <p:cNvGraphicFramePr>
            <a:graphicFrameLocks noGrp="1"/>
          </p:cNvGraphicFramePr>
          <p:nvPr>
            <p:extLst>
              <p:ext uri="{D42A27DB-BD31-4B8C-83A1-F6EECF244321}">
                <p14:modId xmlns:p14="http://schemas.microsoft.com/office/powerpoint/2010/main" val="3325689452"/>
              </p:ext>
            </p:extLst>
          </p:nvPr>
        </p:nvGraphicFramePr>
        <p:xfrm>
          <a:off x="969645" y="1534160"/>
          <a:ext cx="10252710" cy="4053840"/>
        </p:xfrm>
        <a:graphic>
          <a:graphicData uri="http://schemas.openxmlformats.org/drawingml/2006/table">
            <a:tbl>
              <a:tblPr firstRow="1" firstCol="1" bandRow="1">
                <a:tableStyleId>{5C22544A-7EE6-4342-B048-85BDC9FD1C3A}</a:tableStyleId>
              </a:tblPr>
              <a:tblGrid>
                <a:gridCol w="2661604">
                  <a:extLst>
                    <a:ext uri="{9D8B030D-6E8A-4147-A177-3AD203B41FA5}">
                      <a16:colId xmlns:a16="http://schemas.microsoft.com/office/drawing/2014/main" val="3705799395"/>
                    </a:ext>
                  </a:extLst>
                </a:gridCol>
                <a:gridCol w="3879625">
                  <a:extLst>
                    <a:ext uri="{9D8B030D-6E8A-4147-A177-3AD203B41FA5}">
                      <a16:colId xmlns:a16="http://schemas.microsoft.com/office/drawing/2014/main" val="4080180178"/>
                    </a:ext>
                  </a:extLst>
                </a:gridCol>
                <a:gridCol w="3711481">
                  <a:extLst>
                    <a:ext uri="{9D8B030D-6E8A-4147-A177-3AD203B41FA5}">
                      <a16:colId xmlns:a16="http://schemas.microsoft.com/office/drawing/2014/main" val="2777409889"/>
                    </a:ext>
                  </a:extLst>
                </a:gridCol>
              </a:tblGrid>
              <a:tr h="810768">
                <a:tc>
                  <a:txBody>
                    <a:bodyPr/>
                    <a:lstStyle/>
                    <a:p>
                      <a:pPr algn="ctr"/>
                      <a:r>
                        <a:rPr lang="zh-CN" sz="1800" kern="100" dirty="0">
                          <a:effectLst/>
                          <a:latin typeface="微软雅黑" panose="020B0503020204020204" pitchFamily="34" charset="-122"/>
                          <a:ea typeface="微软雅黑" panose="020B0503020204020204" pitchFamily="34" charset="-122"/>
                        </a:rPr>
                        <a:t>老系统命令</a:t>
                      </a:r>
                      <a:endParaRPr lang="zh-CN" sz="1800" dirty="0">
                        <a:effectLst/>
                        <a:latin typeface="微软雅黑" panose="020B0503020204020204" pitchFamily="34" charset="-122"/>
                        <a:ea typeface="微软雅黑" panose="020B0503020204020204" pitchFamily="34" charset="-122"/>
                      </a:endParaRPr>
                    </a:p>
                  </a:txBody>
                  <a:tcPr marL="68580" marR="68580" marT="0" marB="0" anchor="ctr" anchorCtr="1"/>
                </a:tc>
                <a:tc>
                  <a:txBody>
                    <a:bodyPr/>
                    <a:lstStyle/>
                    <a:p>
                      <a:pPr algn="ctr"/>
                      <a:r>
                        <a:rPr lang="zh-CN" sz="1800" kern="100">
                          <a:effectLst/>
                          <a:latin typeface="微软雅黑" panose="020B0503020204020204" pitchFamily="34" charset="-122"/>
                          <a:ea typeface="微软雅黑" panose="020B0503020204020204" pitchFamily="34" charset="-122"/>
                        </a:rPr>
                        <a:t>新系统命令</a:t>
                      </a:r>
                      <a:endParaRPr lang="zh-CN" sz="1800">
                        <a:effectLst/>
                        <a:latin typeface="微软雅黑" panose="020B0503020204020204" pitchFamily="34" charset="-122"/>
                        <a:ea typeface="微软雅黑" panose="020B0503020204020204" pitchFamily="34" charset="-122"/>
                      </a:endParaRPr>
                    </a:p>
                  </a:txBody>
                  <a:tcPr marL="68580" marR="68580" marT="0" marB="0" anchor="ctr" anchorCtr="1"/>
                </a:tc>
                <a:tc>
                  <a:txBody>
                    <a:bodyPr/>
                    <a:lstStyle/>
                    <a:p>
                      <a:pPr algn="ctr"/>
                      <a:r>
                        <a:rPr lang="zh-CN" sz="1800" kern="100">
                          <a:effectLst/>
                          <a:latin typeface="微软雅黑" panose="020B0503020204020204" pitchFamily="34" charset="-122"/>
                          <a:ea typeface="微软雅黑" panose="020B0503020204020204" pitchFamily="34" charset="-122"/>
                        </a:rPr>
                        <a:t>作用</a:t>
                      </a:r>
                      <a:endParaRPr lang="zh-CN" sz="1800">
                        <a:effectLst/>
                        <a:latin typeface="微软雅黑" panose="020B0503020204020204" pitchFamily="34" charset="-122"/>
                        <a:ea typeface="微软雅黑" panose="020B0503020204020204" pitchFamily="34" charset="-122"/>
                      </a:endParaRPr>
                    </a:p>
                  </a:txBody>
                  <a:tcPr marL="68580" marR="68580" marT="0" marB="0" anchor="ctr" anchorCtr="1"/>
                </a:tc>
                <a:extLst>
                  <a:ext uri="{0D108BD9-81ED-4DB2-BD59-A6C34878D82A}">
                    <a16:rowId xmlns:a16="http://schemas.microsoft.com/office/drawing/2014/main" val="4277134014"/>
                  </a:ext>
                </a:extLst>
              </a:tr>
              <a:tr h="810768">
                <a:tc>
                  <a:txBody>
                    <a:bodyPr/>
                    <a:lstStyle/>
                    <a:p>
                      <a:pPr algn="just"/>
                      <a:r>
                        <a:rPr lang="en-US" sz="1800" b="0" dirty="0" err="1">
                          <a:solidFill>
                            <a:schemeClr val="tx1"/>
                          </a:solidFill>
                          <a:effectLst/>
                          <a:latin typeface="微软雅黑" panose="020B0503020204020204" pitchFamily="34" charset="-122"/>
                          <a:ea typeface="微软雅黑" panose="020B0503020204020204" pitchFamily="34" charset="-122"/>
                        </a:rPr>
                        <a:t>chkconfig</a:t>
                      </a:r>
                      <a:r>
                        <a:rPr lang="en-US" sz="1800" b="0" dirty="0">
                          <a:solidFill>
                            <a:schemeClr val="tx1"/>
                          </a:solidFill>
                          <a:effectLst/>
                          <a:latin typeface="微软雅黑" panose="020B0503020204020204" pitchFamily="34" charset="-122"/>
                          <a:ea typeface="微软雅黑" panose="020B0503020204020204" pitchFamily="34" charset="-122"/>
                        </a:rPr>
                        <a:t> foo on</a:t>
                      </a:r>
                      <a:endParaRPr lang="zh-CN" sz="1800" b="0" dirty="0">
                        <a:solidFill>
                          <a:schemeClr val="tx1"/>
                        </a:solidFill>
                        <a:effectLst/>
                        <a:latin typeface="微软雅黑" panose="020B0503020204020204" pitchFamily="34" charset="-122"/>
                        <a:ea typeface="微软雅黑" panose="020B0503020204020204" pitchFamily="34" charset="-122"/>
                      </a:endParaRPr>
                    </a:p>
                  </a:txBody>
                  <a:tcPr marL="68580" marR="68580" marT="0" marB="0" anchor="ctr" anchorCtr="1">
                    <a:solidFill>
                      <a:srgbClr val="CBD5E8"/>
                    </a:solidFill>
                  </a:tcPr>
                </a:tc>
                <a:tc>
                  <a:txBody>
                    <a:bodyPr/>
                    <a:lstStyle/>
                    <a:p>
                      <a:pPr algn="just"/>
                      <a:r>
                        <a:rPr lang="en-US" sz="1800">
                          <a:effectLst/>
                          <a:latin typeface="微软雅黑" panose="020B0503020204020204" pitchFamily="34" charset="-122"/>
                          <a:ea typeface="微软雅黑" panose="020B0503020204020204" pitchFamily="34" charset="-122"/>
                        </a:rPr>
                        <a:t>systemctl enable httpd</a:t>
                      </a:r>
                      <a:endParaRPr lang="zh-CN" sz="1800">
                        <a:effectLst/>
                        <a:latin typeface="微软雅黑" panose="020B0503020204020204" pitchFamily="34" charset="-122"/>
                        <a:ea typeface="微软雅黑" panose="020B0503020204020204" pitchFamily="34" charset="-122"/>
                      </a:endParaRPr>
                    </a:p>
                  </a:txBody>
                  <a:tcPr marL="68580" marR="68580" marT="0" marB="0" anchor="ctr" anchorCtr="1"/>
                </a:tc>
                <a:tc>
                  <a:txBody>
                    <a:bodyPr/>
                    <a:lstStyle/>
                    <a:p>
                      <a:pPr algn="just"/>
                      <a:r>
                        <a:rPr lang="zh-CN" sz="1800" kern="100">
                          <a:effectLst/>
                          <a:latin typeface="微软雅黑" panose="020B0503020204020204" pitchFamily="34" charset="-122"/>
                          <a:ea typeface="微软雅黑" panose="020B0503020204020204" pitchFamily="34" charset="-122"/>
                        </a:rPr>
                        <a:t>开机自动启动</a:t>
                      </a:r>
                      <a:endParaRPr lang="zh-CN" sz="1800">
                        <a:effectLst/>
                        <a:latin typeface="微软雅黑" panose="020B0503020204020204" pitchFamily="34" charset="-122"/>
                        <a:ea typeface="微软雅黑" panose="020B0503020204020204" pitchFamily="34" charset="-122"/>
                      </a:endParaRPr>
                    </a:p>
                  </a:txBody>
                  <a:tcPr marL="68580" marR="68580" marT="0" marB="0" anchor="ctr" anchorCtr="1"/>
                </a:tc>
                <a:extLst>
                  <a:ext uri="{0D108BD9-81ED-4DB2-BD59-A6C34878D82A}">
                    <a16:rowId xmlns:a16="http://schemas.microsoft.com/office/drawing/2014/main" val="887781398"/>
                  </a:ext>
                </a:extLst>
              </a:tr>
              <a:tr h="810768">
                <a:tc>
                  <a:txBody>
                    <a:bodyPr/>
                    <a:lstStyle/>
                    <a:p>
                      <a:pPr algn="just"/>
                      <a:r>
                        <a:rPr lang="en-US" sz="1800" b="0" dirty="0" err="1">
                          <a:solidFill>
                            <a:schemeClr val="tx1"/>
                          </a:solidFill>
                          <a:effectLst/>
                          <a:latin typeface="微软雅黑" panose="020B0503020204020204" pitchFamily="34" charset="-122"/>
                          <a:ea typeface="微软雅黑" panose="020B0503020204020204" pitchFamily="34" charset="-122"/>
                        </a:rPr>
                        <a:t>chkconfig</a:t>
                      </a:r>
                      <a:r>
                        <a:rPr lang="en-US" sz="1800" b="0" dirty="0">
                          <a:solidFill>
                            <a:schemeClr val="tx1"/>
                          </a:solidFill>
                          <a:effectLst/>
                          <a:latin typeface="微软雅黑" panose="020B0503020204020204" pitchFamily="34" charset="-122"/>
                          <a:ea typeface="微软雅黑" panose="020B0503020204020204" pitchFamily="34" charset="-122"/>
                        </a:rPr>
                        <a:t> foo off</a:t>
                      </a:r>
                      <a:endParaRPr lang="zh-CN" sz="1800" b="0" dirty="0">
                        <a:solidFill>
                          <a:schemeClr val="tx1"/>
                        </a:solidFill>
                        <a:effectLst/>
                        <a:latin typeface="微软雅黑" panose="020B0503020204020204" pitchFamily="34" charset="-122"/>
                        <a:ea typeface="微软雅黑" panose="020B0503020204020204" pitchFamily="34" charset="-122"/>
                      </a:endParaRPr>
                    </a:p>
                  </a:txBody>
                  <a:tcPr marL="68580" marR="68580" marT="0" marB="0" anchor="ctr" anchorCtr="1">
                    <a:solidFill>
                      <a:srgbClr val="E7EBF4"/>
                    </a:solidFill>
                  </a:tcPr>
                </a:tc>
                <a:tc>
                  <a:txBody>
                    <a:bodyPr/>
                    <a:lstStyle/>
                    <a:p>
                      <a:pPr algn="just"/>
                      <a:r>
                        <a:rPr lang="en-US" sz="1800">
                          <a:effectLst/>
                          <a:latin typeface="微软雅黑" panose="020B0503020204020204" pitchFamily="34" charset="-122"/>
                          <a:ea typeface="微软雅黑" panose="020B0503020204020204" pitchFamily="34" charset="-122"/>
                        </a:rPr>
                        <a:t>systemctl disable httpd</a:t>
                      </a:r>
                      <a:endParaRPr lang="zh-CN" sz="1800">
                        <a:effectLst/>
                        <a:latin typeface="微软雅黑" panose="020B0503020204020204" pitchFamily="34" charset="-122"/>
                        <a:ea typeface="微软雅黑" panose="020B0503020204020204" pitchFamily="34" charset="-122"/>
                      </a:endParaRPr>
                    </a:p>
                  </a:txBody>
                  <a:tcPr marL="68580" marR="68580" marT="0" marB="0" anchor="ctr" anchorCtr="1"/>
                </a:tc>
                <a:tc>
                  <a:txBody>
                    <a:bodyPr/>
                    <a:lstStyle/>
                    <a:p>
                      <a:pPr algn="just"/>
                      <a:r>
                        <a:rPr lang="zh-CN" sz="1800" kern="100">
                          <a:effectLst/>
                          <a:latin typeface="微软雅黑" panose="020B0503020204020204" pitchFamily="34" charset="-122"/>
                          <a:ea typeface="微软雅黑" panose="020B0503020204020204" pitchFamily="34" charset="-122"/>
                        </a:rPr>
                        <a:t>开机不自动启动</a:t>
                      </a:r>
                      <a:endParaRPr lang="zh-CN" sz="1800">
                        <a:effectLst/>
                        <a:latin typeface="微软雅黑" panose="020B0503020204020204" pitchFamily="34" charset="-122"/>
                        <a:ea typeface="微软雅黑" panose="020B0503020204020204" pitchFamily="34" charset="-122"/>
                      </a:endParaRPr>
                    </a:p>
                  </a:txBody>
                  <a:tcPr marL="68580" marR="68580" marT="0" marB="0" anchor="ctr" anchorCtr="1"/>
                </a:tc>
                <a:extLst>
                  <a:ext uri="{0D108BD9-81ED-4DB2-BD59-A6C34878D82A}">
                    <a16:rowId xmlns:a16="http://schemas.microsoft.com/office/drawing/2014/main" val="105506691"/>
                  </a:ext>
                </a:extLst>
              </a:tr>
              <a:tr h="810768">
                <a:tc>
                  <a:txBody>
                    <a:bodyPr/>
                    <a:lstStyle/>
                    <a:p>
                      <a:pPr algn="just"/>
                      <a:r>
                        <a:rPr lang="en-US" sz="1800" b="0" dirty="0" err="1">
                          <a:solidFill>
                            <a:schemeClr val="tx1"/>
                          </a:solidFill>
                          <a:effectLst/>
                          <a:latin typeface="微软雅黑" panose="020B0503020204020204" pitchFamily="34" charset="-122"/>
                          <a:ea typeface="微软雅黑" panose="020B0503020204020204" pitchFamily="34" charset="-122"/>
                        </a:rPr>
                        <a:t>chkconfig</a:t>
                      </a:r>
                      <a:r>
                        <a:rPr lang="en-US" sz="1800" b="0" dirty="0">
                          <a:solidFill>
                            <a:schemeClr val="tx1"/>
                          </a:solidFill>
                          <a:effectLst/>
                          <a:latin typeface="微软雅黑" panose="020B0503020204020204" pitchFamily="34" charset="-122"/>
                          <a:ea typeface="微软雅黑" panose="020B0503020204020204" pitchFamily="34" charset="-122"/>
                        </a:rPr>
                        <a:t> foo</a:t>
                      </a:r>
                      <a:endParaRPr lang="zh-CN" sz="1800" b="0" dirty="0">
                        <a:solidFill>
                          <a:schemeClr val="tx1"/>
                        </a:solidFill>
                        <a:effectLst/>
                        <a:latin typeface="微软雅黑" panose="020B0503020204020204" pitchFamily="34" charset="-122"/>
                        <a:ea typeface="微软雅黑" panose="020B0503020204020204" pitchFamily="34" charset="-122"/>
                      </a:endParaRPr>
                    </a:p>
                  </a:txBody>
                  <a:tcPr marL="68580" marR="68580" marT="0" marB="0" anchor="ctr" anchorCtr="1">
                    <a:solidFill>
                      <a:srgbClr val="CBD5E8"/>
                    </a:solidFill>
                  </a:tcPr>
                </a:tc>
                <a:tc>
                  <a:txBody>
                    <a:bodyPr/>
                    <a:lstStyle/>
                    <a:p>
                      <a:pPr algn="just"/>
                      <a:r>
                        <a:rPr lang="en-US" sz="1800">
                          <a:effectLst/>
                          <a:latin typeface="微软雅黑" panose="020B0503020204020204" pitchFamily="34" charset="-122"/>
                          <a:ea typeface="微软雅黑" panose="020B0503020204020204" pitchFamily="34" charset="-122"/>
                        </a:rPr>
                        <a:t>systemctl is-enabled httpd</a:t>
                      </a:r>
                      <a:endParaRPr lang="zh-CN" sz="1800">
                        <a:effectLst/>
                        <a:latin typeface="微软雅黑" panose="020B0503020204020204" pitchFamily="34" charset="-122"/>
                        <a:ea typeface="微软雅黑" panose="020B0503020204020204" pitchFamily="34" charset="-122"/>
                      </a:endParaRPr>
                    </a:p>
                  </a:txBody>
                  <a:tcPr marL="68580" marR="68580" marT="0" marB="0" anchor="ctr" anchorCtr="1"/>
                </a:tc>
                <a:tc>
                  <a:txBody>
                    <a:bodyPr/>
                    <a:lstStyle/>
                    <a:p>
                      <a:pPr algn="just"/>
                      <a:r>
                        <a:rPr lang="zh-CN" sz="1800" kern="100">
                          <a:effectLst/>
                          <a:latin typeface="微软雅黑" panose="020B0503020204020204" pitchFamily="34" charset="-122"/>
                          <a:ea typeface="微软雅黑" panose="020B0503020204020204" pitchFamily="34" charset="-122"/>
                        </a:rPr>
                        <a:t>查看特定服务是否为开机自启动</a:t>
                      </a:r>
                      <a:endParaRPr lang="zh-CN" sz="1800">
                        <a:effectLst/>
                        <a:latin typeface="微软雅黑" panose="020B0503020204020204" pitchFamily="34" charset="-122"/>
                        <a:ea typeface="微软雅黑" panose="020B0503020204020204" pitchFamily="34" charset="-122"/>
                      </a:endParaRPr>
                    </a:p>
                  </a:txBody>
                  <a:tcPr marL="68580" marR="68580" marT="0" marB="0" anchor="ctr" anchorCtr="1"/>
                </a:tc>
                <a:extLst>
                  <a:ext uri="{0D108BD9-81ED-4DB2-BD59-A6C34878D82A}">
                    <a16:rowId xmlns:a16="http://schemas.microsoft.com/office/drawing/2014/main" val="2116292195"/>
                  </a:ext>
                </a:extLst>
              </a:tr>
              <a:tr h="810768">
                <a:tc>
                  <a:txBody>
                    <a:bodyPr/>
                    <a:lstStyle/>
                    <a:p>
                      <a:pPr algn="just"/>
                      <a:r>
                        <a:rPr lang="en-US" sz="1800" b="0" dirty="0" err="1">
                          <a:solidFill>
                            <a:schemeClr val="tx1"/>
                          </a:solidFill>
                          <a:effectLst/>
                          <a:latin typeface="微软雅黑" panose="020B0503020204020204" pitchFamily="34" charset="-122"/>
                          <a:ea typeface="微软雅黑" panose="020B0503020204020204" pitchFamily="34" charset="-122"/>
                        </a:rPr>
                        <a:t>chkconfig</a:t>
                      </a:r>
                      <a:r>
                        <a:rPr lang="en-US" sz="1800" b="0" dirty="0">
                          <a:solidFill>
                            <a:schemeClr val="tx1"/>
                          </a:solidFill>
                          <a:effectLst/>
                          <a:latin typeface="微软雅黑" panose="020B0503020204020204" pitchFamily="34" charset="-122"/>
                          <a:ea typeface="微软雅黑" panose="020B0503020204020204" pitchFamily="34" charset="-122"/>
                        </a:rPr>
                        <a:t> --list</a:t>
                      </a:r>
                      <a:endParaRPr lang="zh-CN" sz="1800" b="0" dirty="0">
                        <a:solidFill>
                          <a:schemeClr val="tx1"/>
                        </a:solidFill>
                        <a:effectLst/>
                        <a:latin typeface="微软雅黑" panose="020B0503020204020204" pitchFamily="34" charset="-122"/>
                        <a:ea typeface="微软雅黑" panose="020B0503020204020204" pitchFamily="34" charset="-122"/>
                      </a:endParaRPr>
                    </a:p>
                  </a:txBody>
                  <a:tcPr marL="68580" marR="68580" marT="0" marB="0" anchor="ctr" anchorCtr="1">
                    <a:solidFill>
                      <a:srgbClr val="E7EBF4"/>
                    </a:solidFill>
                  </a:tcPr>
                </a:tc>
                <a:tc>
                  <a:txBody>
                    <a:bodyPr/>
                    <a:lstStyle/>
                    <a:p>
                      <a:pPr algn="ctr"/>
                      <a:r>
                        <a:rPr lang="en-US" sz="1800" dirty="0" err="1">
                          <a:effectLst/>
                          <a:latin typeface="微软雅黑" panose="020B0503020204020204" pitchFamily="34" charset="-122"/>
                          <a:ea typeface="微软雅黑" panose="020B0503020204020204" pitchFamily="34" charset="-122"/>
                        </a:rPr>
                        <a:t>Systemctl</a:t>
                      </a:r>
                      <a:r>
                        <a:rPr lang="en-US" sz="1800" dirty="0">
                          <a:effectLst/>
                          <a:latin typeface="微软雅黑" panose="020B0503020204020204" pitchFamily="34" charset="-122"/>
                          <a:ea typeface="微软雅黑" panose="020B0503020204020204" pitchFamily="34" charset="-122"/>
                        </a:rPr>
                        <a:t> list-unit-files--type=httpd</a:t>
                      </a:r>
                      <a:endParaRPr lang="zh-CN" sz="1800" dirty="0">
                        <a:effectLst/>
                        <a:latin typeface="微软雅黑" panose="020B0503020204020204" pitchFamily="34" charset="-122"/>
                        <a:ea typeface="微软雅黑" panose="020B0503020204020204" pitchFamily="34" charset="-122"/>
                      </a:endParaRPr>
                    </a:p>
                  </a:txBody>
                  <a:tcPr marL="68580" marR="68580" marT="0" marB="0" anchor="ctr" anchorCtr="1"/>
                </a:tc>
                <a:tc>
                  <a:txBody>
                    <a:bodyPr/>
                    <a:lstStyle/>
                    <a:p>
                      <a:pPr algn="just"/>
                      <a:r>
                        <a:rPr lang="zh-CN" sz="1800" kern="100" dirty="0">
                          <a:effectLst/>
                          <a:latin typeface="微软雅黑" panose="020B0503020204020204" pitchFamily="34" charset="-122"/>
                          <a:ea typeface="微软雅黑" panose="020B0503020204020204" pitchFamily="34" charset="-122"/>
                        </a:rPr>
                        <a:t>查看各个级别下服务的启动与禁用情况</a:t>
                      </a:r>
                      <a:endParaRPr lang="zh-CN" sz="1800" dirty="0">
                        <a:effectLst/>
                        <a:latin typeface="微软雅黑" panose="020B0503020204020204" pitchFamily="34" charset="-122"/>
                        <a:ea typeface="微软雅黑" panose="020B0503020204020204" pitchFamily="34" charset="-122"/>
                      </a:endParaRPr>
                    </a:p>
                  </a:txBody>
                  <a:tcPr marL="68580" marR="68580" marT="0" marB="0" anchor="ctr" anchorCtr="1"/>
                </a:tc>
                <a:extLst>
                  <a:ext uri="{0D108BD9-81ED-4DB2-BD59-A6C34878D82A}">
                    <a16:rowId xmlns:a16="http://schemas.microsoft.com/office/drawing/2014/main" val="1835444659"/>
                  </a:ext>
                </a:extLst>
              </a:tr>
            </a:tbl>
          </a:graphicData>
        </a:graphic>
      </p:graphicFrame>
    </p:spTree>
    <p:extLst>
      <p:ext uri="{BB962C8B-B14F-4D97-AF65-F5344CB8AC3E}">
        <p14:creationId xmlns:p14="http://schemas.microsoft.com/office/powerpoint/2010/main" val="223135503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41" presetClass="entr" presetSubtype="0" fill="hold" grpId="0" nodeType="withEffect">
                                  <p:stCondLst>
                                    <p:cond delay="0"/>
                                  </p:stCondLst>
                                  <p:iterate type="lt">
                                    <p:tmPct val="12500"/>
                                  </p:iterate>
                                  <p:childTnLst>
                                    <p:set>
                                      <p:cBhvr>
                                        <p:cTn id="9" dur="1" fill="hold">
                                          <p:stCondLst>
                                            <p:cond delay="0"/>
                                          </p:stCondLst>
                                        </p:cTn>
                                        <p:tgtEl>
                                          <p:spTgt spid="13"/>
                                        </p:tgtEl>
                                        <p:attrNameLst>
                                          <p:attrName>style.visibility</p:attrName>
                                        </p:attrNameLst>
                                      </p:cBhvr>
                                      <p:to>
                                        <p:strVal val="visible"/>
                                      </p:to>
                                    </p:set>
                                    <p:anim calcmode="lin" valueType="num">
                                      <p:cBhvr>
                                        <p:cTn id="10" dur="300" fill="hold"/>
                                        <p:tgtEl>
                                          <p:spTgt spid="13"/>
                                        </p:tgtEl>
                                        <p:attrNameLst>
                                          <p:attrName>ppt_x</p:attrName>
                                        </p:attrNameLst>
                                      </p:cBhvr>
                                      <p:tavLst>
                                        <p:tav tm="0">
                                          <p:val>
                                            <p:strVal val="#ppt_x"/>
                                          </p:val>
                                        </p:tav>
                                        <p:tav tm="50000">
                                          <p:val>
                                            <p:strVal val="#ppt_x+.1"/>
                                          </p:val>
                                        </p:tav>
                                        <p:tav tm="100000">
                                          <p:val>
                                            <p:strVal val="#ppt_x"/>
                                          </p:val>
                                        </p:tav>
                                      </p:tavLst>
                                    </p:anim>
                                    <p:anim calcmode="lin" valueType="num">
                                      <p:cBhvr>
                                        <p:cTn id="11" dur="300" fill="hold"/>
                                        <p:tgtEl>
                                          <p:spTgt spid="13"/>
                                        </p:tgtEl>
                                        <p:attrNameLst>
                                          <p:attrName>ppt_y</p:attrName>
                                        </p:attrNameLst>
                                      </p:cBhvr>
                                      <p:tavLst>
                                        <p:tav tm="0">
                                          <p:val>
                                            <p:strVal val="#ppt_y"/>
                                          </p:val>
                                        </p:tav>
                                        <p:tav tm="100000">
                                          <p:val>
                                            <p:strVal val="#ppt_y"/>
                                          </p:val>
                                        </p:tav>
                                      </p:tavLst>
                                    </p:anim>
                                    <p:anim calcmode="lin" valueType="num">
                                      <p:cBhvr>
                                        <p:cTn id="12" dur="300" fill="hold"/>
                                        <p:tgtEl>
                                          <p:spTgt spid="13"/>
                                        </p:tgtEl>
                                        <p:attrNameLst>
                                          <p:attrName>ppt_h</p:attrName>
                                        </p:attrNameLst>
                                      </p:cBhvr>
                                      <p:tavLst>
                                        <p:tav tm="0">
                                          <p:val>
                                            <p:strVal val="#ppt_h/10"/>
                                          </p:val>
                                        </p:tav>
                                        <p:tav tm="50000">
                                          <p:val>
                                            <p:strVal val="#ppt_h+.01"/>
                                          </p:val>
                                        </p:tav>
                                        <p:tav tm="100000">
                                          <p:val>
                                            <p:strVal val="#ppt_h"/>
                                          </p:val>
                                        </p:tav>
                                      </p:tavLst>
                                    </p:anim>
                                    <p:anim calcmode="lin" valueType="num">
                                      <p:cBhvr>
                                        <p:cTn id="13" dur="300" fill="hold"/>
                                        <p:tgtEl>
                                          <p:spTgt spid="13"/>
                                        </p:tgtEl>
                                        <p:attrNameLst>
                                          <p:attrName>ppt_w</p:attrName>
                                        </p:attrNameLst>
                                      </p:cBhvr>
                                      <p:tavLst>
                                        <p:tav tm="0">
                                          <p:val>
                                            <p:strVal val="#ppt_w/10"/>
                                          </p:val>
                                        </p:tav>
                                        <p:tav tm="50000">
                                          <p:val>
                                            <p:strVal val="#ppt_w+.01"/>
                                          </p:val>
                                        </p:tav>
                                        <p:tav tm="100000">
                                          <p:val>
                                            <p:strVal val="#ppt_w"/>
                                          </p:val>
                                        </p:tav>
                                      </p:tavLst>
                                    </p:anim>
                                    <p:animEffect transition="in" filter="fade">
                                      <p:cBhvr>
                                        <p:cTn id="14" dur="300" tmFilter="0,0; .5, 1; 1, 1"/>
                                        <p:tgtEl>
                                          <p:spTgt spid="13"/>
                                        </p:tgtEl>
                                      </p:cBhvr>
                                    </p:animEffect>
                                  </p:childTnLst>
                                </p:cTn>
                              </p:par>
                              <p:par>
                                <p:cTn id="15" presetID="22" presetClass="entr" presetSubtype="4"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down)">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菱形 1"/>
          <p:cNvSpPr/>
          <p:nvPr/>
        </p:nvSpPr>
        <p:spPr>
          <a:xfrm>
            <a:off x="4296000" y="876300"/>
            <a:ext cx="3600000" cy="3600000"/>
          </a:xfrm>
          <a:prstGeom prst="diamond">
            <a:avLst/>
          </a:prstGeom>
          <a:noFill/>
          <a:ln w="1270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文本框 5"/>
          <p:cNvSpPr txBox="1"/>
          <p:nvPr/>
        </p:nvSpPr>
        <p:spPr>
          <a:xfrm>
            <a:off x="3371850" y="4978520"/>
            <a:ext cx="5448300" cy="646331"/>
          </a:xfrm>
          <a:prstGeom prst="rect">
            <a:avLst/>
          </a:prstGeom>
          <a:noFill/>
        </p:spPr>
        <p:txBody>
          <a:bodyPr wrap="square" rtlCol="0">
            <a:spAutoFit/>
          </a:bodyPr>
          <a:lstStyle/>
          <a:p>
            <a:pPr algn="ctr"/>
            <a:r>
              <a:rPr lang="zh-CN" altLang="en-US" sz="3600" b="1" dirty="0">
                <a:solidFill>
                  <a:schemeClr val="accent1"/>
                </a:solidFill>
                <a:latin typeface="微软雅黑" panose="020B0503020204020204" pitchFamily="34" charset="-122"/>
                <a:ea typeface="微软雅黑" panose="020B0503020204020204" pitchFamily="34" charset="-122"/>
              </a:rPr>
              <a:t>重置</a:t>
            </a:r>
            <a:r>
              <a:rPr lang="en-US" altLang="zh-CN" sz="3600" b="1" dirty="0">
                <a:solidFill>
                  <a:schemeClr val="accent1"/>
                </a:solidFill>
                <a:latin typeface="微软雅黑" panose="020B0503020204020204" pitchFamily="34" charset="-122"/>
                <a:ea typeface="微软雅黑" panose="020B0503020204020204" pitchFamily="34" charset="-122"/>
              </a:rPr>
              <a:t>root</a:t>
            </a:r>
            <a:r>
              <a:rPr lang="zh-CN" altLang="en-US" sz="3600" b="1" dirty="0">
                <a:solidFill>
                  <a:schemeClr val="accent1"/>
                </a:solidFill>
                <a:latin typeface="微软雅黑" panose="020B0503020204020204" pitchFamily="34" charset="-122"/>
                <a:ea typeface="微软雅黑" panose="020B0503020204020204" pitchFamily="34" charset="-122"/>
              </a:rPr>
              <a:t>密码</a:t>
            </a:r>
          </a:p>
        </p:txBody>
      </p:sp>
      <p:sp>
        <p:nvSpPr>
          <p:cNvPr id="10" name="文本框 9"/>
          <p:cNvSpPr txBox="1"/>
          <p:nvPr/>
        </p:nvSpPr>
        <p:spPr>
          <a:xfrm>
            <a:off x="4210051" y="1891470"/>
            <a:ext cx="3771898" cy="1569660"/>
          </a:xfrm>
          <a:prstGeom prst="rect">
            <a:avLst/>
          </a:prstGeom>
          <a:noFill/>
        </p:spPr>
        <p:txBody>
          <a:bodyPr wrap="square" rtlCol="0">
            <a:spAutoFit/>
          </a:bodyPr>
          <a:lstStyle/>
          <a:p>
            <a:pPr algn="ctr"/>
            <a:r>
              <a:rPr lang="en-US" altLang="zh-CN" sz="4800" b="1" dirty="0">
                <a:solidFill>
                  <a:schemeClr val="accent1"/>
                </a:solidFill>
                <a:latin typeface="Times New Roman" panose="02020603050405020304" pitchFamily="18" charset="0"/>
                <a:ea typeface="微软雅黑" panose="020B0503020204020204" pitchFamily="34" charset="-122"/>
                <a:cs typeface="Times New Roman" panose="02020603050405020304" pitchFamily="18" charset="0"/>
              </a:rPr>
              <a:t>PART</a:t>
            </a:r>
          </a:p>
          <a:p>
            <a:pPr algn="ctr"/>
            <a:r>
              <a:rPr lang="en-US" altLang="zh-CN" sz="4800" b="1" dirty="0">
                <a:solidFill>
                  <a:schemeClr val="accent1"/>
                </a:solidFill>
                <a:latin typeface="Times New Roman" panose="02020603050405020304" pitchFamily="18" charset="0"/>
                <a:ea typeface="微软雅黑" panose="020B0503020204020204" pitchFamily="34" charset="-122"/>
                <a:cs typeface="Times New Roman" panose="02020603050405020304" pitchFamily="18" charset="0"/>
              </a:rPr>
              <a:t>SIX</a:t>
            </a:r>
            <a:endParaRPr lang="zh-CN" altLang="en-US" sz="4800" b="1" dirty="0">
              <a:solidFill>
                <a:schemeClr val="accent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5" name="直角三角形 14"/>
          <p:cNvSpPr>
            <a:spLocks noChangeAspect="1"/>
          </p:cNvSpPr>
          <p:nvPr/>
        </p:nvSpPr>
        <p:spPr>
          <a:xfrm rot="5400000" flipV="1">
            <a:off x="6181948" y="772576"/>
            <a:ext cx="1800000" cy="1800000"/>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FB9C94EE-C5CA-4EB8-9D3E-C8A7C8CB725B}"/>
              </a:ext>
            </a:extLst>
          </p:cNvPr>
          <p:cNvSpPr txBox="1"/>
          <p:nvPr/>
        </p:nvSpPr>
        <p:spPr>
          <a:xfrm>
            <a:off x="2240797" y="5581590"/>
            <a:ext cx="7710406" cy="400110"/>
          </a:xfrm>
          <a:prstGeom prst="rect">
            <a:avLst/>
          </a:prstGeom>
          <a:noFill/>
        </p:spPr>
        <p:txBody>
          <a:bodyPr wrap="square" rtlCol="0">
            <a:spAutoFit/>
          </a:bodyPr>
          <a:lstStyle/>
          <a:p>
            <a:pPr algn="ctr"/>
            <a:r>
              <a:rPr lang="en-US" altLang="zh-CN" sz="2000" dirty="0">
                <a:solidFill>
                  <a:schemeClr val="accent1"/>
                </a:solidFill>
                <a:latin typeface="微软雅黑" panose="020B0503020204020204" pitchFamily="34" charset="-122"/>
                <a:ea typeface="微软雅黑" panose="020B0503020204020204" pitchFamily="34" charset="-122"/>
              </a:rPr>
              <a:t>Reset the root password</a:t>
            </a:r>
          </a:p>
        </p:txBody>
      </p:sp>
    </p:spTree>
    <p:extLst>
      <p:ext uri="{BB962C8B-B14F-4D97-AF65-F5344CB8AC3E}">
        <p14:creationId xmlns:p14="http://schemas.microsoft.com/office/powerpoint/2010/main" val="3242596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400"/>
                                        <p:tgtEl>
                                          <p:spTgt spid="15"/>
                                        </p:tgtEl>
                                      </p:cBhvr>
                                    </p:animEffect>
                                  </p:childTnLst>
                                </p:cTn>
                              </p:par>
                              <p:par>
                                <p:cTn id="8" presetID="41" presetClass="entr" presetSubtype="0" fill="hold" grpId="0" nodeType="withEffect">
                                  <p:stCondLst>
                                    <p:cond delay="250"/>
                                  </p:stCondLst>
                                  <p:iterate type="lt">
                                    <p:tmPct val="14286"/>
                                  </p:iterate>
                                  <p:childTnLst>
                                    <p:set>
                                      <p:cBhvr>
                                        <p:cTn id="9" dur="1" fill="hold">
                                          <p:stCondLst>
                                            <p:cond delay="0"/>
                                          </p:stCondLst>
                                        </p:cTn>
                                        <p:tgtEl>
                                          <p:spTgt spid="10"/>
                                        </p:tgtEl>
                                        <p:attrNameLst>
                                          <p:attrName>style.visibility</p:attrName>
                                        </p:attrNameLst>
                                      </p:cBhvr>
                                      <p:to>
                                        <p:strVal val="visible"/>
                                      </p:to>
                                    </p:set>
                                    <p:anim calcmode="lin" valueType="num">
                                      <p:cBhvr>
                                        <p:cTn id="10" dur="500" fill="hold"/>
                                        <p:tgtEl>
                                          <p:spTgt spid="10"/>
                                        </p:tgtEl>
                                        <p:attrNameLst>
                                          <p:attrName>ppt_x</p:attrName>
                                        </p:attrNameLst>
                                      </p:cBhvr>
                                      <p:tavLst>
                                        <p:tav tm="0">
                                          <p:val>
                                            <p:strVal val="#ppt_x"/>
                                          </p:val>
                                        </p:tav>
                                        <p:tav tm="50000">
                                          <p:val>
                                            <p:strVal val="#ppt_x+.1"/>
                                          </p:val>
                                        </p:tav>
                                        <p:tav tm="100000">
                                          <p:val>
                                            <p:strVal val="#ppt_x"/>
                                          </p:val>
                                        </p:tav>
                                      </p:tavLst>
                                    </p:anim>
                                    <p:anim calcmode="lin" valueType="num">
                                      <p:cBhvr>
                                        <p:cTn id="11" dur="500" fill="hold"/>
                                        <p:tgtEl>
                                          <p:spTgt spid="10"/>
                                        </p:tgtEl>
                                        <p:attrNameLst>
                                          <p:attrName>ppt_y</p:attrName>
                                        </p:attrNameLst>
                                      </p:cBhvr>
                                      <p:tavLst>
                                        <p:tav tm="0">
                                          <p:val>
                                            <p:strVal val="#ppt_y"/>
                                          </p:val>
                                        </p:tav>
                                        <p:tav tm="100000">
                                          <p:val>
                                            <p:strVal val="#ppt_y"/>
                                          </p:val>
                                        </p:tav>
                                      </p:tavLst>
                                    </p:anim>
                                    <p:anim calcmode="lin" valueType="num">
                                      <p:cBhvr>
                                        <p:cTn id="12" dur="500" fill="hold"/>
                                        <p:tgtEl>
                                          <p:spTgt spid="10"/>
                                        </p:tgtEl>
                                        <p:attrNameLst>
                                          <p:attrName>ppt_h</p:attrName>
                                        </p:attrNameLst>
                                      </p:cBhvr>
                                      <p:tavLst>
                                        <p:tav tm="0">
                                          <p:val>
                                            <p:strVal val="#ppt_h/10"/>
                                          </p:val>
                                        </p:tav>
                                        <p:tav tm="50000">
                                          <p:val>
                                            <p:strVal val="#ppt_h+.01"/>
                                          </p:val>
                                        </p:tav>
                                        <p:tav tm="100000">
                                          <p:val>
                                            <p:strVal val="#ppt_h"/>
                                          </p:val>
                                        </p:tav>
                                      </p:tavLst>
                                    </p:anim>
                                    <p:anim calcmode="lin" valueType="num">
                                      <p:cBhvr>
                                        <p:cTn id="13" dur="500" fill="hold"/>
                                        <p:tgtEl>
                                          <p:spTgt spid="10"/>
                                        </p:tgtEl>
                                        <p:attrNameLst>
                                          <p:attrName>ppt_w</p:attrName>
                                        </p:attrNameLst>
                                      </p:cBhvr>
                                      <p:tavLst>
                                        <p:tav tm="0">
                                          <p:val>
                                            <p:strVal val="#ppt_w/10"/>
                                          </p:val>
                                        </p:tav>
                                        <p:tav tm="50000">
                                          <p:val>
                                            <p:strVal val="#ppt_w+.01"/>
                                          </p:val>
                                        </p:tav>
                                        <p:tav tm="100000">
                                          <p:val>
                                            <p:strVal val="#ppt_w"/>
                                          </p:val>
                                        </p:tav>
                                      </p:tavLst>
                                    </p:anim>
                                    <p:animEffect transition="in" filter="fade">
                                      <p:cBhvr>
                                        <p:cTn id="14" dur="500" tmFilter="0,0; .5, 1; 1, 1"/>
                                        <p:tgtEl>
                                          <p:spTgt spid="10"/>
                                        </p:tgtEl>
                                      </p:cBhvr>
                                    </p:animEffect>
                                  </p:childTnLst>
                                </p:cTn>
                              </p:par>
                              <p:par>
                                <p:cTn id="15" presetID="10" presetClass="entr" presetSubtype="0" fill="hold" grpId="0" nodeType="withEffect">
                                  <p:stCondLst>
                                    <p:cond delay="50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700"/>
                                        <p:tgtEl>
                                          <p:spTgt spid="6"/>
                                        </p:tgtEl>
                                      </p:cBhvr>
                                    </p:animEffect>
                                  </p:childTnLst>
                                </p:cTn>
                              </p:par>
                              <p:par>
                                <p:cTn id="18" presetID="10" presetClass="entr" presetSubtype="0" fill="hold" grpId="0" nodeType="withEffect">
                                  <p:stCondLst>
                                    <p:cond delay="50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7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15" grpId="0" animBg="1"/>
      <p:bldP spid="7"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695325" y="318442"/>
            <a:ext cx="4315960" cy="461665"/>
          </a:xfrm>
          <a:prstGeom prst="rect">
            <a:avLst/>
          </a:prstGeom>
          <a:noFill/>
        </p:spPr>
        <p:txBody>
          <a:bodyPr wrap="square" rtlCol="0">
            <a:spAutoFit/>
          </a:bodyPr>
          <a:lstStyle/>
          <a:p>
            <a:r>
              <a:rPr lang="zh-CN" altLang="en-US" sz="2400" b="1" dirty="0">
                <a:solidFill>
                  <a:schemeClr val="tx1">
                    <a:lumMod val="95000"/>
                    <a:lumOff val="5000"/>
                  </a:schemeClr>
                </a:solidFill>
                <a:latin typeface="微软雅黑" panose="020B0503020204020204" pitchFamily="34" charset="-122"/>
                <a:ea typeface="微软雅黑" panose="020B0503020204020204" pitchFamily="34" charset="-122"/>
              </a:rPr>
              <a:t>安装</a:t>
            </a:r>
            <a:r>
              <a:rPr lang="en-US" altLang="zh-CN" sz="2400" b="1" dirty="0">
                <a:solidFill>
                  <a:schemeClr val="tx1">
                    <a:lumMod val="95000"/>
                    <a:lumOff val="5000"/>
                  </a:schemeClr>
                </a:solidFill>
                <a:latin typeface="微软雅黑" panose="020B0503020204020204" pitchFamily="34" charset="-122"/>
                <a:ea typeface="微软雅黑" panose="020B0503020204020204" pitchFamily="34" charset="-122"/>
              </a:rPr>
              <a:t>Linux</a:t>
            </a:r>
            <a:r>
              <a:rPr lang="zh-CN" altLang="en-US" sz="2400" b="1" dirty="0">
                <a:solidFill>
                  <a:schemeClr val="tx1">
                    <a:lumMod val="95000"/>
                    <a:lumOff val="5000"/>
                  </a:schemeClr>
                </a:solidFill>
                <a:latin typeface="微软雅黑" panose="020B0503020204020204" pitchFamily="34" charset="-122"/>
                <a:ea typeface="微软雅黑" panose="020B0503020204020204" pitchFamily="34" charset="-122"/>
              </a:rPr>
              <a:t>系统</a:t>
            </a:r>
          </a:p>
        </p:txBody>
      </p:sp>
      <p:grpSp>
        <p:nvGrpSpPr>
          <p:cNvPr id="31" name="组合 30"/>
          <p:cNvGrpSpPr/>
          <p:nvPr/>
        </p:nvGrpSpPr>
        <p:grpSpPr>
          <a:xfrm>
            <a:off x="123780" y="359255"/>
            <a:ext cx="445894" cy="351309"/>
            <a:chOff x="123780" y="534395"/>
            <a:chExt cx="445894" cy="351309"/>
          </a:xfrm>
        </p:grpSpPr>
        <p:sp>
          <p:nvSpPr>
            <p:cNvPr id="32" name="等腰三角形 31"/>
            <p:cNvSpPr/>
            <p:nvPr/>
          </p:nvSpPr>
          <p:spPr>
            <a:xfrm>
              <a:off x="382996" y="534395"/>
              <a:ext cx="186678" cy="160930"/>
            </a:xfrm>
            <a:prstGeom prst="triangle">
              <a:avLst/>
            </a:prstGeom>
            <a:solidFill>
              <a:schemeClr val="accent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等腰三角形 32"/>
            <p:cNvSpPr/>
            <p:nvPr/>
          </p:nvSpPr>
          <p:spPr>
            <a:xfrm rot="1110499">
              <a:off x="203197" y="561123"/>
              <a:ext cx="309372" cy="272312"/>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等腰三角形 33"/>
            <p:cNvSpPr/>
            <p:nvPr/>
          </p:nvSpPr>
          <p:spPr>
            <a:xfrm>
              <a:off x="123780" y="809504"/>
              <a:ext cx="88392" cy="76200"/>
            </a:xfrm>
            <a:prstGeom prst="triangle">
              <a:avLst/>
            </a:prstGeom>
            <a:solidFill>
              <a:schemeClr val="accent1">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10670045" y="6308725"/>
            <a:ext cx="826630" cy="549275"/>
            <a:chOff x="9868845" y="-64101"/>
            <a:chExt cx="826630" cy="549275"/>
          </a:xfrm>
        </p:grpSpPr>
        <p:sp>
          <p:nvSpPr>
            <p:cNvPr id="2" name="矩形 1"/>
            <p:cNvSpPr/>
            <p:nvPr/>
          </p:nvSpPr>
          <p:spPr>
            <a:xfrm>
              <a:off x="9868845" y="-64101"/>
              <a:ext cx="826630" cy="54927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9989121" y="10481"/>
              <a:ext cx="586078" cy="400110"/>
            </a:xfrm>
            <a:prstGeom prst="rect">
              <a:avLst/>
            </a:prstGeom>
            <a:noFill/>
          </p:spPr>
          <p:txBody>
            <a:bodyPr wrap="square" rtlCol="0">
              <a:spAutoFit/>
            </a:bodyPr>
            <a:lstStyle/>
            <a:p>
              <a:pPr algn="ctr"/>
              <a:r>
                <a:rPr lang="en-US" altLang="zh-CN" sz="2000" b="1" dirty="0">
                  <a:solidFill>
                    <a:schemeClr val="bg1"/>
                  </a:solidFill>
                  <a:latin typeface="微软雅黑" panose="020B0503020204020204" pitchFamily="34" charset="-122"/>
                  <a:ea typeface="微软雅黑" panose="020B0503020204020204" pitchFamily="34" charset="-122"/>
                </a:rPr>
                <a:t>33</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grpSp>
      <p:sp>
        <p:nvSpPr>
          <p:cNvPr id="46" name="矩形: 圆角 45">
            <a:extLst>
              <a:ext uri="{FF2B5EF4-FFF2-40B4-BE49-F238E27FC236}">
                <a16:creationId xmlns:a16="http://schemas.microsoft.com/office/drawing/2014/main" id="{5CA9A2F6-AA14-4851-8DB7-0607712CAA55}"/>
              </a:ext>
            </a:extLst>
          </p:cNvPr>
          <p:cNvSpPr/>
          <p:nvPr/>
        </p:nvSpPr>
        <p:spPr>
          <a:xfrm>
            <a:off x="5009885" y="4969749"/>
            <a:ext cx="2466375" cy="492761"/>
          </a:xfrm>
          <a:prstGeom prst="roundRect">
            <a:avLst>
              <a:gd name="adj" fmla="val 7032"/>
            </a:avLst>
          </a:prstGeom>
          <a:noFill/>
          <a:ln>
            <a:gradFill>
              <a:gsLst>
                <a:gs pos="0">
                  <a:srgbClr val="007DDA"/>
                </a:gs>
                <a:gs pos="51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r>
              <a:rPr lang="zh-CN" altLang="en-US" dirty="0">
                <a:solidFill>
                  <a:schemeClr val="tx1"/>
                </a:solidFill>
                <a:latin typeface="微软雅黑" panose="020B0503020204020204" pitchFamily="34" charset="-122"/>
                <a:ea typeface="微软雅黑" panose="020B0503020204020204" pitchFamily="34" charset="-122"/>
              </a:rPr>
              <a:t>内核信息的编辑界面</a:t>
            </a:r>
          </a:p>
        </p:txBody>
      </p:sp>
      <p:sp>
        <p:nvSpPr>
          <p:cNvPr id="47" name="矩形: 圆角 46">
            <a:extLst>
              <a:ext uri="{FF2B5EF4-FFF2-40B4-BE49-F238E27FC236}">
                <a16:creationId xmlns:a16="http://schemas.microsoft.com/office/drawing/2014/main" id="{5E50DA80-8F83-40E2-AB39-2C5C028F36CA}"/>
              </a:ext>
            </a:extLst>
          </p:cNvPr>
          <p:cNvSpPr/>
          <p:nvPr/>
        </p:nvSpPr>
        <p:spPr>
          <a:xfrm>
            <a:off x="8744958" y="4815575"/>
            <a:ext cx="2260673" cy="751840"/>
          </a:xfrm>
          <a:prstGeom prst="roundRect">
            <a:avLst>
              <a:gd name="adj" fmla="val 7032"/>
            </a:avLst>
          </a:prstGeom>
          <a:noFill/>
          <a:ln>
            <a:gradFill>
              <a:gsLst>
                <a:gs pos="0">
                  <a:srgbClr val="007DDA"/>
                </a:gs>
                <a:gs pos="51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r>
              <a:rPr lang="en-US" altLang="zh-CN" dirty="0">
                <a:solidFill>
                  <a:schemeClr val="tx1"/>
                </a:solidFill>
                <a:latin typeface="微软雅黑" panose="020B0503020204020204" pitchFamily="34" charset="-122"/>
                <a:ea typeface="微软雅黑" panose="020B0503020204020204" pitchFamily="34" charset="-122"/>
              </a:rPr>
              <a:t>Linux</a:t>
            </a:r>
            <a:r>
              <a:rPr lang="zh-CN" altLang="en-US" dirty="0">
                <a:solidFill>
                  <a:schemeClr val="tx1"/>
                </a:solidFill>
                <a:latin typeface="微软雅黑" panose="020B0503020204020204" pitchFamily="34" charset="-122"/>
                <a:ea typeface="微软雅黑" panose="020B0503020204020204" pitchFamily="34" charset="-122"/>
              </a:rPr>
              <a:t>系统的紧急救援模式</a:t>
            </a:r>
          </a:p>
        </p:txBody>
      </p:sp>
      <p:sp>
        <p:nvSpPr>
          <p:cNvPr id="11" name="箭头: 右 10">
            <a:extLst>
              <a:ext uri="{FF2B5EF4-FFF2-40B4-BE49-F238E27FC236}">
                <a16:creationId xmlns:a16="http://schemas.microsoft.com/office/drawing/2014/main" id="{FE0C5F97-E7E0-4D23-8DD8-26532D12C34B}"/>
              </a:ext>
            </a:extLst>
          </p:cNvPr>
          <p:cNvSpPr/>
          <p:nvPr/>
        </p:nvSpPr>
        <p:spPr>
          <a:xfrm>
            <a:off x="3945956" y="5055222"/>
            <a:ext cx="843280" cy="321815"/>
          </a:xfrm>
          <a:prstGeom prst="rightArrow">
            <a:avLst/>
          </a:prstGeom>
          <a:gradFill>
            <a:gsLst>
              <a:gs pos="87000">
                <a:srgbClr val="0070C0"/>
              </a:gs>
              <a:gs pos="0">
                <a:schemeClr val="accent1">
                  <a:lumMod val="30000"/>
                  <a:lumOff val="7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箭头: 右 47">
            <a:extLst>
              <a:ext uri="{FF2B5EF4-FFF2-40B4-BE49-F238E27FC236}">
                <a16:creationId xmlns:a16="http://schemas.microsoft.com/office/drawing/2014/main" id="{068876DC-9E66-4025-97ED-FCE952FB4025}"/>
              </a:ext>
            </a:extLst>
          </p:cNvPr>
          <p:cNvSpPr/>
          <p:nvPr/>
        </p:nvSpPr>
        <p:spPr>
          <a:xfrm>
            <a:off x="7688969" y="5055221"/>
            <a:ext cx="843280" cy="321815"/>
          </a:xfrm>
          <a:prstGeom prst="rightArrow">
            <a:avLst/>
          </a:prstGeom>
          <a:gradFill>
            <a:gsLst>
              <a:gs pos="87000">
                <a:srgbClr val="0070C0"/>
              </a:gs>
              <a:gs pos="0">
                <a:schemeClr val="accent1">
                  <a:lumMod val="30000"/>
                  <a:lumOff val="7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矩形: 圆角 44">
            <a:extLst>
              <a:ext uri="{FF2B5EF4-FFF2-40B4-BE49-F238E27FC236}">
                <a16:creationId xmlns:a16="http://schemas.microsoft.com/office/drawing/2014/main" id="{FA4564E8-4B13-40EE-8754-3086FF036BBE}"/>
              </a:ext>
            </a:extLst>
          </p:cNvPr>
          <p:cNvSpPr/>
          <p:nvPr/>
        </p:nvSpPr>
        <p:spPr>
          <a:xfrm>
            <a:off x="1156079" y="4973017"/>
            <a:ext cx="2672080" cy="492760"/>
          </a:xfrm>
          <a:prstGeom prst="roundRect">
            <a:avLst>
              <a:gd name="adj" fmla="val 7032"/>
            </a:avLst>
          </a:prstGeom>
          <a:noFill/>
          <a:ln>
            <a:gradFill>
              <a:gsLst>
                <a:gs pos="0">
                  <a:srgbClr val="007DDA"/>
                </a:gs>
                <a:gs pos="51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微软雅黑" panose="020B0503020204020204" pitchFamily="34" charset="-122"/>
                <a:ea typeface="微软雅黑" panose="020B0503020204020204" pitchFamily="34" charset="-122"/>
              </a:rPr>
              <a:t>Linux</a:t>
            </a:r>
            <a:r>
              <a:rPr lang="zh-CN" altLang="en-US" dirty="0">
                <a:solidFill>
                  <a:schemeClr val="tx1"/>
                </a:solidFill>
                <a:latin typeface="微软雅黑" panose="020B0503020204020204" pitchFamily="34" charset="-122"/>
                <a:ea typeface="微软雅黑" panose="020B0503020204020204" pitchFamily="34" charset="-122"/>
              </a:rPr>
              <a:t>系统的引导界面</a:t>
            </a:r>
          </a:p>
        </p:txBody>
      </p:sp>
      <p:sp>
        <p:nvSpPr>
          <p:cNvPr id="18" name="文本框 17">
            <a:extLst>
              <a:ext uri="{FF2B5EF4-FFF2-40B4-BE49-F238E27FC236}">
                <a16:creationId xmlns:a16="http://schemas.microsoft.com/office/drawing/2014/main" id="{0DEA9288-9481-43D7-9EE1-D03557329AA1}"/>
              </a:ext>
            </a:extLst>
          </p:cNvPr>
          <p:cNvSpPr txBox="1"/>
          <p:nvPr/>
        </p:nvSpPr>
        <p:spPr>
          <a:xfrm>
            <a:off x="1932165" y="1270210"/>
            <a:ext cx="8327670" cy="679801"/>
          </a:xfrm>
          <a:prstGeom prst="rect">
            <a:avLst/>
          </a:prstGeom>
          <a:noFill/>
        </p:spPr>
        <p:txBody>
          <a:bodyPr wrap="square" rtlCol="0">
            <a:spAutoFit/>
          </a:bodyPr>
          <a:lstStyle/>
          <a:p>
            <a:pPr algn="ctr">
              <a:lnSpc>
                <a:spcPct val="125000"/>
              </a:lnSpc>
            </a:pPr>
            <a:r>
              <a:rPr lang="zh-CN" altLang="en-US" sz="1600" dirty="0">
                <a:latin typeface="微软雅黑" panose="020B0503020204020204" pitchFamily="34" charset="-122"/>
                <a:ea typeface="微软雅黑" panose="020B0503020204020204" pitchFamily="34" charset="-122"/>
              </a:rPr>
              <a:t>假设您刚刚接手了一台</a:t>
            </a:r>
            <a:r>
              <a:rPr lang="en-US" altLang="zh-CN" sz="1600" dirty="0">
                <a:latin typeface="微软雅黑" panose="020B0503020204020204" pitchFamily="34" charset="-122"/>
                <a:ea typeface="微软雅黑" panose="020B0503020204020204" pitchFamily="34" charset="-122"/>
              </a:rPr>
              <a:t>Linux</a:t>
            </a:r>
            <a:r>
              <a:rPr lang="zh-CN" altLang="en-US" sz="1600" dirty="0">
                <a:latin typeface="微软雅黑" panose="020B0503020204020204" pitchFamily="34" charset="-122"/>
                <a:ea typeface="微软雅黑" panose="020B0503020204020204" pitchFamily="34" charset="-122"/>
              </a:rPr>
              <a:t>系统，要先确定是否为</a:t>
            </a:r>
            <a:r>
              <a:rPr lang="en-US" altLang="zh-CN" sz="1600" dirty="0">
                <a:latin typeface="微软雅黑" panose="020B0503020204020204" pitchFamily="34" charset="-122"/>
                <a:ea typeface="微软雅黑" panose="020B0503020204020204" pitchFamily="34" charset="-122"/>
              </a:rPr>
              <a:t>RHEL 8</a:t>
            </a:r>
            <a:r>
              <a:rPr lang="zh-CN" altLang="en-US" sz="1600" dirty="0">
                <a:latin typeface="微软雅黑" panose="020B0503020204020204" pitchFamily="34" charset="-122"/>
                <a:ea typeface="微软雅黑" panose="020B0503020204020204" pitchFamily="34" charset="-122"/>
              </a:rPr>
              <a:t>系统。如果是，然后再进行下面的操作。</a:t>
            </a:r>
          </a:p>
        </p:txBody>
      </p:sp>
      <p:pic>
        <p:nvPicPr>
          <p:cNvPr id="16386" name="图片 111" descr="说明: 第1章 动手部署一台Linux操作系统第1章 动手部署一台Linux操作系统">
            <a:extLst>
              <a:ext uri="{FF2B5EF4-FFF2-40B4-BE49-F238E27FC236}">
                <a16:creationId xmlns:a16="http://schemas.microsoft.com/office/drawing/2014/main" id="{A5B1EF68-AF7D-47C7-B233-4673A6B3EE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6594" y="2437760"/>
            <a:ext cx="3531049" cy="19653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87" name="图片 112" descr="说明: 第1章 动手部署一台Linux操作系统第1章 动手部署一台Linux操作系统">
            <a:extLst>
              <a:ext uri="{FF2B5EF4-FFF2-40B4-BE49-F238E27FC236}">
                <a16:creationId xmlns:a16="http://schemas.microsoft.com/office/drawing/2014/main" id="{2EFB1271-B621-41BC-95CA-469153EE555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76470" y="2437759"/>
            <a:ext cx="3542441" cy="19653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88" name="图片 113" descr="说明: 第1章 动手部署一台Linux操作系统第1章 动手部署一台Linux操作系统">
            <a:extLst>
              <a:ext uri="{FF2B5EF4-FFF2-40B4-BE49-F238E27FC236}">
                <a16:creationId xmlns:a16="http://schemas.microsoft.com/office/drawing/2014/main" id="{56CF0018-4661-480B-B432-FA6BF34AD7D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237738" y="2437761"/>
            <a:ext cx="3275112" cy="1965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4030322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41" presetClass="entr" presetSubtype="0" fill="hold" grpId="0" nodeType="withEffect">
                                  <p:stCondLst>
                                    <p:cond delay="0"/>
                                  </p:stCondLst>
                                  <p:iterate type="lt">
                                    <p:tmPct val="12500"/>
                                  </p:iterate>
                                  <p:childTnLst>
                                    <p:set>
                                      <p:cBhvr>
                                        <p:cTn id="9" dur="1" fill="hold">
                                          <p:stCondLst>
                                            <p:cond delay="0"/>
                                          </p:stCondLst>
                                        </p:cTn>
                                        <p:tgtEl>
                                          <p:spTgt spid="13"/>
                                        </p:tgtEl>
                                        <p:attrNameLst>
                                          <p:attrName>style.visibility</p:attrName>
                                        </p:attrNameLst>
                                      </p:cBhvr>
                                      <p:to>
                                        <p:strVal val="visible"/>
                                      </p:to>
                                    </p:set>
                                    <p:anim calcmode="lin" valueType="num">
                                      <p:cBhvr>
                                        <p:cTn id="10" dur="300" fill="hold"/>
                                        <p:tgtEl>
                                          <p:spTgt spid="13"/>
                                        </p:tgtEl>
                                        <p:attrNameLst>
                                          <p:attrName>ppt_x</p:attrName>
                                        </p:attrNameLst>
                                      </p:cBhvr>
                                      <p:tavLst>
                                        <p:tav tm="0">
                                          <p:val>
                                            <p:strVal val="#ppt_x"/>
                                          </p:val>
                                        </p:tav>
                                        <p:tav tm="50000">
                                          <p:val>
                                            <p:strVal val="#ppt_x+.1"/>
                                          </p:val>
                                        </p:tav>
                                        <p:tav tm="100000">
                                          <p:val>
                                            <p:strVal val="#ppt_x"/>
                                          </p:val>
                                        </p:tav>
                                      </p:tavLst>
                                    </p:anim>
                                    <p:anim calcmode="lin" valueType="num">
                                      <p:cBhvr>
                                        <p:cTn id="11" dur="300" fill="hold"/>
                                        <p:tgtEl>
                                          <p:spTgt spid="13"/>
                                        </p:tgtEl>
                                        <p:attrNameLst>
                                          <p:attrName>ppt_y</p:attrName>
                                        </p:attrNameLst>
                                      </p:cBhvr>
                                      <p:tavLst>
                                        <p:tav tm="0">
                                          <p:val>
                                            <p:strVal val="#ppt_y"/>
                                          </p:val>
                                        </p:tav>
                                        <p:tav tm="100000">
                                          <p:val>
                                            <p:strVal val="#ppt_y"/>
                                          </p:val>
                                        </p:tav>
                                      </p:tavLst>
                                    </p:anim>
                                    <p:anim calcmode="lin" valueType="num">
                                      <p:cBhvr>
                                        <p:cTn id="12" dur="300" fill="hold"/>
                                        <p:tgtEl>
                                          <p:spTgt spid="13"/>
                                        </p:tgtEl>
                                        <p:attrNameLst>
                                          <p:attrName>ppt_h</p:attrName>
                                        </p:attrNameLst>
                                      </p:cBhvr>
                                      <p:tavLst>
                                        <p:tav tm="0">
                                          <p:val>
                                            <p:strVal val="#ppt_h/10"/>
                                          </p:val>
                                        </p:tav>
                                        <p:tav tm="50000">
                                          <p:val>
                                            <p:strVal val="#ppt_h+.01"/>
                                          </p:val>
                                        </p:tav>
                                        <p:tav tm="100000">
                                          <p:val>
                                            <p:strVal val="#ppt_h"/>
                                          </p:val>
                                        </p:tav>
                                      </p:tavLst>
                                    </p:anim>
                                    <p:anim calcmode="lin" valueType="num">
                                      <p:cBhvr>
                                        <p:cTn id="13" dur="300" fill="hold"/>
                                        <p:tgtEl>
                                          <p:spTgt spid="13"/>
                                        </p:tgtEl>
                                        <p:attrNameLst>
                                          <p:attrName>ppt_w</p:attrName>
                                        </p:attrNameLst>
                                      </p:cBhvr>
                                      <p:tavLst>
                                        <p:tav tm="0">
                                          <p:val>
                                            <p:strVal val="#ppt_w/10"/>
                                          </p:val>
                                        </p:tav>
                                        <p:tav tm="50000">
                                          <p:val>
                                            <p:strVal val="#ppt_w+.01"/>
                                          </p:val>
                                        </p:tav>
                                        <p:tav tm="100000">
                                          <p:val>
                                            <p:strVal val="#ppt_w"/>
                                          </p:val>
                                        </p:tav>
                                      </p:tavLst>
                                    </p:anim>
                                    <p:animEffect transition="in" filter="fade">
                                      <p:cBhvr>
                                        <p:cTn id="14" dur="300" tmFilter="0,0; .5, 1; 1, 1"/>
                                        <p:tgtEl>
                                          <p:spTgt spid="13"/>
                                        </p:tgtEl>
                                      </p:cBhvr>
                                    </p:animEffect>
                                  </p:childTnLst>
                                </p:cTn>
                              </p:par>
                              <p:par>
                                <p:cTn id="15" presetID="22" presetClass="entr" presetSubtype="4"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down)">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695325" y="318442"/>
            <a:ext cx="4315960" cy="461665"/>
          </a:xfrm>
          <a:prstGeom prst="rect">
            <a:avLst/>
          </a:prstGeom>
          <a:noFill/>
        </p:spPr>
        <p:txBody>
          <a:bodyPr wrap="square" rtlCol="0">
            <a:spAutoFit/>
          </a:bodyPr>
          <a:lstStyle/>
          <a:p>
            <a:r>
              <a:rPr lang="zh-CN" altLang="en-US" sz="2400" b="1" dirty="0">
                <a:solidFill>
                  <a:schemeClr val="tx1">
                    <a:lumMod val="95000"/>
                    <a:lumOff val="5000"/>
                  </a:schemeClr>
                </a:solidFill>
                <a:latin typeface="微软雅黑" panose="020B0503020204020204" pitchFamily="34" charset="-122"/>
                <a:ea typeface="微软雅黑" panose="020B0503020204020204" pitchFamily="34" charset="-122"/>
              </a:rPr>
              <a:t>安装</a:t>
            </a:r>
            <a:r>
              <a:rPr lang="en-US" altLang="zh-CN" sz="2400" b="1" dirty="0">
                <a:solidFill>
                  <a:schemeClr val="tx1">
                    <a:lumMod val="95000"/>
                    <a:lumOff val="5000"/>
                  </a:schemeClr>
                </a:solidFill>
                <a:latin typeface="微软雅黑" panose="020B0503020204020204" pitchFamily="34" charset="-122"/>
                <a:ea typeface="微软雅黑" panose="020B0503020204020204" pitchFamily="34" charset="-122"/>
              </a:rPr>
              <a:t>Linux</a:t>
            </a:r>
            <a:r>
              <a:rPr lang="zh-CN" altLang="en-US" sz="2400" b="1" dirty="0">
                <a:solidFill>
                  <a:schemeClr val="tx1">
                    <a:lumMod val="95000"/>
                    <a:lumOff val="5000"/>
                  </a:schemeClr>
                </a:solidFill>
                <a:latin typeface="微软雅黑" panose="020B0503020204020204" pitchFamily="34" charset="-122"/>
                <a:ea typeface="微软雅黑" panose="020B0503020204020204" pitchFamily="34" charset="-122"/>
              </a:rPr>
              <a:t>系统</a:t>
            </a:r>
          </a:p>
        </p:txBody>
      </p:sp>
      <p:grpSp>
        <p:nvGrpSpPr>
          <p:cNvPr id="31" name="组合 30"/>
          <p:cNvGrpSpPr/>
          <p:nvPr/>
        </p:nvGrpSpPr>
        <p:grpSpPr>
          <a:xfrm>
            <a:off x="123780" y="359255"/>
            <a:ext cx="445894" cy="351309"/>
            <a:chOff x="123780" y="534395"/>
            <a:chExt cx="445894" cy="351309"/>
          </a:xfrm>
        </p:grpSpPr>
        <p:sp>
          <p:nvSpPr>
            <p:cNvPr id="32" name="等腰三角形 31"/>
            <p:cNvSpPr/>
            <p:nvPr/>
          </p:nvSpPr>
          <p:spPr>
            <a:xfrm>
              <a:off x="382996" y="534395"/>
              <a:ext cx="186678" cy="160930"/>
            </a:xfrm>
            <a:prstGeom prst="triangle">
              <a:avLst/>
            </a:prstGeom>
            <a:solidFill>
              <a:schemeClr val="accent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等腰三角形 32"/>
            <p:cNvSpPr/>
            <p:nvPr/>
          </p:nvSpPr>
          <p:spPr>
            <a:xfrm rot="1110499">
              <a:off x="203197" y="561123"/>
              <a:ext cx="309372" cy="272312"/>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等腰三角形 33"/>
            <p:cNvSpPr/>
            <p:nvPr/>
          </p:nvSpPr>
          <p:spPr>
            <a:xfrm>
              <a:off x="123780" y="809504"/>
              <a:ext cx="88392" cy="76200"/>
            </a:xfrm>
            <a:prstGeom prst="triangle">
              <a:avLst/>
            </a:prstGeom>
            <a:solidFill>
              <a:schemeClr val="accent1">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10670045" y="6308725"/>
            <a:ext cx="826630" cy="549275"/>
            <a:chOff x="9868845" y="-64101"/>
            <a:chExt cx="826630" cy="549275"/>
          </a:xfrm>
        </p:grpSpPr>
        <p:sp>
          <p:nvSpPr>
            <p:cNvPr id="2" name="矩形 1"/>
            <p:cNvSpPr/>
            <p:nvPr/>
          </p:nvSpPr>
          <p:spPr>
            <a:xfrm>
              <a:off x="9868845" y="-64101"/>
              <a:ext cx="826630" cy="54927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9989121" y="10481"/>
              <a:ext cx="586078" cy="400110"/>
            </a:xfrm>
            <a:prstGeom prst="rect">
              <a:avLst/>
            </a:prstGeom>
            <a:noFill/>
          </p:spPr>
          <p:txBody>
            <a:bodyPr wrap="square" rtlCol="0">
              <a:spAutoFit/>
            </a:bodyPr>
            <a:lstStyle/>
            <a:p>
              <a:pPr algn="ctr"/>
              <a:r>
                <a:rPr lang="en-US" altLang="zh-CN" sz="2000" b="1" dirty="0">
                  <a:solidFill>
                    <a:schemeClr val="bg1"/>
                  </a:solidFill>
                  <a:latin typeface="微软雅黑" panose="020B0503020204020204" pitchFamily="34" charset="-122"/>
                  <a:ea typeface="微软雅黑" panose="020B0503020204020204" pitchFamily="34" charset="-122"/>
                </a:rPr>
                <a:t>34</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grpSp>
      <p:sp>
        <p:nvSpPr>
          <p:cNvPr id="45" name="矩形: 圆角 44">
            <a:extLst>
              <a:ext uri="{FF2B5EF4-FFF2-40B4-BE49-F238E27FC236}">
                <a16:creationId xmlns:a16="http://schemas.microsoft.com/office/drawing/2014/main" id="{FA4564E8-4B13-40EE-8754-3086FF036BBE}"/>
              </a:ext>
            </a:extLst>
          </p:cNvPr>
          <p:cNvSpPr/>
          <p:nvPr/>
        </p:nvSpPr>
        <p:spPr>
          <a:xfrm>
            <a:off x="4451654" y="4851035"/>
            <a:ext cx="3288693" cy="492760"/>
          </a:xfrm>
          <a:prstGeom prst="roundRect">
            <a:avLst>
              <a:gd name="adj" fmla="val 7032"/>
            </a:avLst>
          </a:prstGeom>
          <a:noFill/>
          <a:ln>
            <a:gradFill>
              <a:gsLst>
                <a:gs pos="0">
                  <a:srgbClr val="007DDA"/>
                </a:gs>
                <a:gs pos="51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微软雅黑" panose="020B0503020204020204" pitchFamily="34" charset="-122"/>
                <a:ea typeface="微软雅黑" panose="020B0503020204020204" pitchFamily="34" charset="-122"/>
              </a:rPr>
              <a:t>重置</a:t>
            </a:r>
            <a:r>
              <a:rPr lang="en-US" altLang="zh-CN" dirty="0">
                <a:solidFill>
                  <a:schemeClr val="tx1"/>
                </a:solidFill>
                <a:latin typeface="微软雅黑" panose="020B0503020204020204" pitchFamily="34" charset="-122"/>
                <a:ea typeface="微软雅黑" panose="020B0503020204020204" pitchFamily="34" charset="-122"/>
              </a:rPr>
              <a:t>Linux</a:t>
            </a:r>
            <a:r>
              <a:rPr lang="zh-CN" altLang="en-US" dirty="0">
                <a:solidFill>
                  <a:schemeClr val="tx1"/>
                </a:solidFill>
                <a:latin typeface="微软雅黑" panose="020B0503020204020204" pitchFamily="34" charset="-122"/>
                <a:ea typeface="微软雅黑" panose="020B0503020204020204" pitchFamily="34" charset="-122"/>
              </a:rPr>
              <a:t>系统的管理员密码</a:t>
            </a:r>
          </a:p>
        </p:txBody>
      </p:sp>
      <p:pic>
        <p:nvPicPr>
          <p:cNvPr id="17410" name="图片 114" descr="说明: 第1章 动手部署一台Linux操作系统第1章 动手部署一台Linux操作系统">
            <a:extLst>
              <a:ext uri="{FF2B5EF4-FFF2-40B4-BE49-F238E27FC236}">
                <a16:creationId xmlns:a16="http://schemas.microsoft.com/office/drawing/2014/main" id="{14584D14-AF80-45B2-8DC4-A373502458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04546" y="2222776"/>
            <a:ext cx="8182907" cy="1862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9540057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41" presetClass="entr" presetSubtype="0" fill="hold" grpId="0" nodeType="withEffect">
                                  <p:stCondLst>
                                    <p:cond delay="0"/>
                                  </p:stCondLst>
                                  <p:iterate type="lt">
                                    <p:tmPct val="12500"/>
                                  </p:iterate>
                                  <p:childTnLst>
                                    <p:set>
                                      <p:cBhvr>
                                        <p:cTn id="9" dur="1" fill="hold">
                                          <p:stCondLst>
                                            <p:cond delay="0"/>
                                          </p:stCondLst>
                                        </p:cTn>
                                        <p:tgtEl>
                                          <p:spTgt spid="13"/>
                                        </p:tgtEl>
                                        <p:attrNameLst>
                                          <p:attrName>style.visibility</p:attrName>
                                        </p:attrNameLst>
                                      </p:cBhvr>
                                      <p:to>
                                        <p:strVal val="visible"/>
                                      </p:to>
                                    </p:set>
                                    <p:anim calcmode="lin" valueType="num">
                                      <p:cBhvr>
                                        <p:cTn id="10" dur="300" fill="hold"/>
                                        <p:tgtEl>
                                          <p:spTgt spid="13"/>
                                        </p:tgtEl>
                                        <p:attrNameLst>
                                          <p:attrName>ppt_x</p:attrName>
                                        </p:attrNameLst>
                                      </p:cBhvr>
                                      <p:tavLst>
                                        <p:tav tm="0">
                                          <p:val>
                                            <p:strVal val="#ppt_x"/>
                                          </p:val>
                                        </p:tav>
                                        <p:tav tm="50000">
                                          <p:val>
                                            <p:strVal val="#ppt_x+.1"/>
                                          </p:val>
                                        </p:tav>
                                        <p:tav tm="100000">
                                          <p:val>
                                            <p:strVal val="#ppt_x"/>
                                          </p:val>
                                        </p:tav>
                                      </p:tavLst>
                                    </p:anim>
                                    <p:anim calcmode="lin" valueType="num">
                                      <p:cBhvr>
                                        <p:cTn id="11" dur="300" fill="hold"/>
                                        <p:tgtEl>
                                          <p:spTgt spid="13"/>
                                        </p:tgtEl>
                                        <p:attrNameLst>
                                          <p:attrName>ppt_y</p:attrName>
                                        </p:attrNameLst>
                                      </p:cBhvr>
                                      <p:tavLst>
                                        <p:tav tm="0">
                                          <p:val>
                                            <p:strVal val="#ppt_y"/>
                                          </p:val>
                                        </p:tav>
                                        <p:tav tm="100000">
                                          <p:val>
                                            <p:strVal val="#ppt_y"/>
                                          </p:val>
                                        </p:tav>
                                      </p:tavLst>
                                    </p:anim>
                                    <p:anim calcmode="lin" valueType="num">
                                      <p:cBhvr>
                                        <p:cTn id="12" dur="300" fill="hold"/>
                                        <p:tgtEl>
                                          <p:spTgt spid="13"/>
                                        </p:tgtEl>
                                        <p:attrNameLst>
                                          <p:attrName>ppt_h</p:attrName>
                                        </p:attrNameLst>
                                      </p:cBhvr>
                                      <p:tavLst>
                                        <p:tav tm="0">
                                          <p:val>
                                            <p:strVal val="#ppt_h/10"/>
                                          </p:val>
                                        </p:tav>
                                        <p:tav tm="50000">
                                          <p:val>
                                            <p:strVal val="#ppt_h+.01"/>
                                          </p:val>
                                        </p:tav>
                                        <p:tav tm="100000">
                                          <p:val>
                                            <p:strVal val="#ppt_h"/>
                                          </p:val>
                                        </p:tav>
                                      </p:tavLst>
                                    </p:anim>
                                    <p:anim calcmode="lin" valueType="num">
                                      <p:cBhvr>
                                        <p:cTn id="13" dur="300" fill="hold"/>
                                        <p:tgtEl>
                                          <p:spTgt spid="13"/>
                                        </p:tgtEl>
                                        <p:attrNameLst>
                                          <p:attrName>ppt_w</p:attrName>
                                        </p:attrNameLst>
                                      </p:cBhvr>
                                      <p:tavLst>
                                        <p:tav tm="0">
                                          <p:val>
                                            <p:strVal val="#ppt_w/10"/>
                                          </p:val>
                                        </p:tav>
                                        <p:tav tm="50000">
                                          <p:val>
                                            <p:strVal val="#ppt_w+.01"/>
                                          </p:val>
                                        </p:tav>
                                        <p:tav tm="100000">
                                          <p:val>
                                            <p:strVal val="#ppt_w"/>
                                          </p:val>
                                        </p:tav>
                                      </p:tavLst>
                                    </p:anim>
                                    <p:animEffect transition="in" filter="fade">
                                      <p:cBhvr>
                                        <p:cTn id="14" dur="300" tmFilter="0,0; .5, 1; 1, 1"/>
                                        <p:tgtEl>
                                          <p:spTgt spid="13"/>
                                        </p:tgtEl>
                                      </p:cBhvr>
                                    </p:animEffect>
                                  </p:childTnLst>
                                </p:cTn>
                              </p:par>
                              <p:par>
                                <p:cTn id="15" presetID="22" presetClass="entr" presetSubtype="4"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down)">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695325" y="318442"/>
            <a:ext cx="4315960" cy="461665"/>
          </a:xfrm>
          <a:prstGeom prst="rect">
            <a:avLst/>
          </a:prstGeom>
          <a:noFill/>
        </p:spPr>
        <p:txBody>
          <a:bodyPr wrap="square" rtlCol="0">
            <a:spAutoFit/>
          </a:bodyPr>
          <a:lstStyle/>
          <a:p>
            <a:r>
              <a:rPr lang="zh-CN" altLang="en-US" sz="2400" b="1" dirty="0">
                <a:solidFill>
                  <a:schemeClr val="tx1">
                    <a:lumMod val="95000"/>
                    <a:lumOff val="5000"/>
                  </a:schemeClr>
                </a:solidFill>
                <a:latin typeface="微软雅黑" panose="020B0503020204020204" pitchFamily="34" charset="-122"/>
                <a:ea typeface="微软雅黑" panose="020B0503020204020204" pitchFamily="34" charset="-122"/>
              </a:rPr>
              <a:t>复习题</a:t>
            </a:r>
          </a:p>
        </p:txBody>
      </p:sp>
      <p:grpSp>
        <p:nvGrpSpPr>
          <p:cNvPr id="31" name="组合 30"/>
          <p:cNvGrpSpPr/>
          <p:nvPr/>
        </p:nvGrpSpPr>
        <p:grpSpPr>
          <a:xfrm>
            <a:off x="123780" y="359255"/>
            <a:ext cx="445894" cy="351309"/>
            <a:chOff x="123780" y="534395"/>
            <a:chExt cx="445894" cy="351309"/>
          </a:xfrm>
        </p:grpSpPr>
        <p:sp>
          <p:nvSpPr>
            <p:cNvPr id="32" name="等腰三角形 31"/>
            <p:cNvSpPr/>
            <p:nvPr/>
          </p:nvSpPr>
          <p:spPr>
            <a:xfrm>
              <a:off x="382996" y="534395"/>
              <a:ext cx="186678" cy="160930"/>
            </a:xfrm>
            <a:prstGeom prst="triangle">
              <a:avLst/>
            </a:prstGeom>
            <a:solidFill>
              <a:schemeClr val="accent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等腰三角形 32"/>
            <p:cNvSpPr/>
            <p:nvPr/>
          </p:nvSpPr>
          <p:spPr>
            <a:xfrm rot="1110499">
              <a:off x="203197" y="561123"/>
              <a:ext cx="309372" cy="272312"/>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等腰三角形 33"/>
            <p:cNvSpPr/>
            <p:nvPr/>
          </p:nvSpPr>
          <p:spPr>
            <a:xfrm>
              <a:off x="123780" y="809504"/>
              <a:ext cx="88392" cy="76200"/>
            </a:xfrm>
            <a:prstGeom prst="triangle">
              <a:avLst/>
            </a:prstGeom>
            <a:solidFill>
              <a:schemeClr val="accent1">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10670045" y="6308725"/>
            <a:ext cx="826630" cy="549275"/>
            <a:chOff x="9868845" y="-64101"/>
            <a:chExt cx="826630" cy="549275"/>
          </a:xfrm>
        </p:grpSpPr>
        <p:sp>
          <p:nvSpPr>
            <p:cNvPr id="2" name="矩形 1"/>
            <p:cNvSpPr/>
            <p:nvPr/>
          </p:nvSpPr>
          <p:spPr>
            <a:xfrm>
              <a:off x="9868845" y="-64101"/>
              <a:ext cx="826630" cy="54927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9989121" y="10481"/>
              <a:ext cx="586078" cy="400110"/>
            </a:xfrm>
            <a:prstGeom prst="rect">
              <a:avLst/>
            </a:prstGeom>
            <a:noFill/>
          </p:spPr>
          <p:txBody>
            <a:bodyPr wrap="square" rtlCol="0">
              <a:spAutoFit/>
            </a:bodyPr>
            <a:lstStyle/>
            <a:p>
              <a:pPr algn="ctr"/>
              <a:r>
                <a:rPr lang="en-US" altLang="zh-CN" sz="2000" b="1" dirty="0">
                  <a:solidFill>
                    <a:schemeClr val="bg1"/>
                  </a:solidFill>
                  <a:latin typeface="微软雅黑" panose="020B0503020204020204" pitchFamily="34" charset="-122"/>
                  <a:ea typeface="微软雅黑" panose="020B0503020204020204" pitchFamily="34" charset="-122"/>
                </a:rPr>
                <a:t>35</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grpSp>
      <p:sp>
        <p:nvSpPr>
          <p:cNvPr id="19" name="文本框 18">
            <a:extLst>
              <a:ext uri="{FF2B5EF4-FFF2-40B4-BE49-F238E27FC236}">
                <a16:creationId xmlns:a16="http://schemas.microsoft.com/office/drawing/2014/main" id="{2E494243-3D3D-470D-B986-3726777EA8D2}"/>
              </a:ext>
            </a:extLst>
          </p:cNvPr>
          <p:cNvSpPr txBox="1"/>
          <p:nvPr/>
        </p:nvSpPr>
        <p:spPr>
          <a:xfrm>
            <a:off x="1029783" y="1316631"/>
            <a:ext cx="10132434" cy="4880952"/>
          </a:xfrm>
          <a:prstGeom prst="rect">
            <a:avLst/>
          </a:prstGeom>
          <a:noFill/>
        </p:spPr>
        <p:txBody>
          <a:bodyPr wrap="square" rtlCol="0">
            <a:spAutoFit/>
          </a:bodyPr>
          <a:lstStyle/>
          <a:p>
            <a:pPr marL="285750" indent="-285750" algn="just">
              <a:lnSpc>
                <a:spcPct val="140000"/>
              </a:lnSpc>
              <a:buFont typeface="Wingdings" panose="05000000000000000000" pitchFamily="2" charset="2"/>
              <a:buChar char="ü"/>
            </a:pPr>
            <a:r>
              <a:rPr lang="en-US" altLang="zh-CN" sz="1600" b="1" dirty="0">
                <a:solidFill>
                  <a:srgbClr val="0070C0"/>
                </a:solidFill>
                <a:latin typeface="微软雅黑" panose="020B0503020204020204" pitchFamily="34" charset="-122"/>
                <a:ea typeface="微软雅黑" panose="020B0503020204020204" pitchFamily="34" charset="-122"/>
              </a:rPr>
              <a:t>1</a:t>
            </a:r>
            <a:r>
              <a:rPr lang="zh-CN" altLang="en-US" sz="1600" b="1" dirty="0">
                <a:solidFill>
                  <a:srgbClr val="0070C0"/>
                </a:solidFill>
                <a:latin typeface="微软雅黑" panose="020B0503020204020204" pitchFamily="34" charset="-122"/>
                <a:ea typeface="微软雅黑" panose="020B0503020204020204" pitchFamily="34" charset="-122"/>
              </a:rPr>
              <a:t>．为什么建议读者在下载系统文件后先进行校验而不是直接安装呢？</a:t>
            </a:r>
          </a:p>
          <a:p>
            <a:pPr algn="just">
              <a:lnSpc>
                <a:spcPct val="140000"/>
              </a:lnSpc>
            </a:pPr>
            <a:r>
              <a:rPr lang="zh-CN" altLang="en-US" sz="1600" dirty="0">
                <a:latin typeface="微软雅黑" panose="020B0503020204020204" pitchFamily="34" charset="-122"/>
                <a:ea typeface="微软雅黑" panose="020B0503020204020204" pitchFamily="34" charset="-122"/>
              </a:rPr>
              <a:t>答：为了保证系统和软件包的安全与完整性，避免因为外部因素导致安装失败</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磨刀不误砍柴工。</a:t>
            </a:r>
          </a:p>
          <a:p>
            <a:pPr marL="285750" indent="-285750" algn="just">
              <a:lnSpc>
                <a:spcPct val="140000"/>
              </a:lnSpc>
              <a:buFont typeface="Wingdings" panose="05000000000000000000" pitchFamily="2" charset="2"/>
              <a:buChar char="ü"/>
            </a:pPr>
            <a:r>
              <a:rPr lang="en-US" altLang="zh-CN" sz="1600" b="1" dirty="0">
                <a:solidFill>
                  <a:srgbClr val="0070C0"/>
                </a:solidFill>
                <a:latin typeface="微软雅黑" panose="020B0503020204020204" pitchFamily="34" charset="-122"/>
                <a:ea typeface="微软雅黑" panose="020B0503020204020204" pitchFamily="34" charset="-122"/>
              </a:rPr>
              <a:t>2</a:t>
            </a:r>
            <a:r>
              <a:rPr lang="zh-CN" altLang="en-US" sz="1600" b="1" dirty="0">
                <a:solidFill>
                  <a:srgbClr val="0070C0"/>
                </a:solidFill>
                <a:latin typeface="微软雅黑" panose="020B0503020204020204" pitchFamily="34" charset="-122"/>
                <a:ea typeface="微软雅黑" panose="020B0503020204020204" pitchFamily="34" charset="-122"/>
              </a:rPr>
              <a:t>．使用虚拟机安装</a:t>
            </a:r>
            <a:r>
              <a:rPr lang="en-US" altLang="zh-CN" sz="1600" b="1" dirty="0">
                <a:solidFill>
                  <a:srgbClr val="0070C0"/>
                </a:solidFill>
                <a:latin typeface="微软雅黑" panose="020B0503020204020204" pitchFamily="34" charset="-122"/>
                <a:ea typeface="微软雅黑" panose="020B0503020204020204" pitchFamily="34" charset="-122"/>
              </a:rPr>
              <a:t>Linux</a:t>
            </a:r>
            <a:r>
              <a:rPr lang="zh-CN" altLang="en-US" sz="1600" b="1" dirty="0">
                <a:solidFill>
                  <a:srgbClr val="0070C0"/>
                </a:solidFill>
                <a:latin typeface="微软雅黑" panose="020B0503020204020204" pitchFamily="34" charset="-122"/>
                <a:ea typeface="微软雅黑" panose="020B0503020204020204" pitchFamily="34" charset="-122"/>
              </a:rPr>
              <a:t>系统时，为什么要先选择稍后安装操作系统，而不是去选择</a:t>
            </a:r>
            <a:r>
              <a:rPr lang="en-US" altLang="zh-CN" sz="1600" b="1" dirty="0">
                <a:solidFill>
                  <a:srgbClr val="0070C0"/>
                </a:solidFill>
                <a:latin typeface="微软雅黑" panose="020B0503020204020204" pitchFamily="34" charset="-122"/>
                <a:ea typeface="微软雅黑" panose="020B0503020204020204" pitchFamily="34" charset="-122"/>
              </a:rPr>
              <a:t>RHEL 8</a:t>
            </a:r>
            <a:r>
              <a:rPr lang="zh-CN" altLang="en-US" sz="1600" b="1" dirty="0">
                <a:solidFill>
                  <a:srgbClr val="0070C0"/>
                </a:solidFill>
                <a:latin typeface="微软雅黑" panose="020B0503020204020204" pitchFamily="34" charset="-122"/>
                <a:ea typeface="微软雅黑" panose="020B0503020204020204" pitchFamily="34" charset="-122"/>
              </a:rPr>
              <a:t>系统镜像文件？</a:t>
            </a:r>
          </a:p>
          <a:p>
            <a:pPr algn="just">
              <a:lnSpc>
                <a:spcPct val="140000"/>
              </a:lnSpc>
            </a:pPr>
            <a:r>
              <a:rPr lang="zh-CN" altLang="en-US" sz="1600" dirty="0">
                <a:latin typeface="微软雅黑" panose="020B0503020204020204" pitchFamily="34" charset="-122"/>
                <a:ea typeface="微软雅黑" panose="020B0503020204020204" pitchFamily="34" charset="-122"/>
              </a:rPr>
              <a:t>答：在配置界面中若直接选择了</a:t>
            </a:r>
            <a:r>
              <a:rPr lang="en-US" altLang="zh-CN" sz="1600" dirty="0">
                <a:latin typeface="微软雅黑" panose="020B0503020204020204" pitchFamily="34" charset="-122"/>
                <a:ea typeface="微软雅黑" panose="020B0503020204020204" pitchFamily="34" charset="-122"/>
              </a:rPr>
              <a:t>RHEL 8</a:t>
            </a:r>
            <a:r>
              <a:rPr lang="zh-CN" altLang="en-US" sz="1600" dirty="0">
                <a:latin typeface="微软雅黑" panose="020B0503020204020204" pitchFamily="34" charset="-122"/>
                <a:ea typeface="微软雅黑" panose="020B0503020204020204" pitchFamily="34" charset="-122"/>
              </a:rPr>
              <a:t>系统镜像文件，则</a:t>
            </a:r>
            <a:r>
              <a:rPr lang="en-US" altLang="zh-CN" sz="1600" dirty="0">
                <a:latin typeface="微软雅黑" panose="020B0503020204020204" pitchFamily="34" charset="-122"/>
                <a:ea typeface="微软雅黑" panose="020B0503020204020204" pitchFamily="34" charset="-122"/>
              </a:rPr>
              <a:t>VMware Workstation</a:t>
            </a:r>
            <a:r>
              <a:rPr lang="zh-CN" altLang="en-US" sz="1600" dirty="0">
                <a:latin typeface="微软雅黑" panose="020B0503020204020204" pitchFamily="34" charset="-122"/>
                <a:ea typeface="微软雅黑" panose="020B0503020204020204" pitchFamily="34" charset="-122"/>
              </a:rPr>
              <a:t>虚拟机会使用内置的安装向导自动进行安装，最终安装出来的系统跟我们后续进行实验所需的系统环境会不一样。</a:t>
            </a:r>
          </a:p>
          <a:p>
            <a:pPr marL="285750" indent="-285750" algn="just">
              <a:lnSpc>
                <a:spcPct val="140000"/>
              </a:lnSpc>
              <a:buFont typeface="Wingdings" panose="05000000000000000000" pitchFamily="2" charset="2"/>
              <a:buChar char="ü"/>
            </a:pPr>
            <a:r>
              <a:rPr lang="en-US" altLang="zh-CN" sz="1600" b="1" dirty="0">
                <a:solidFill>
                  <a:srgbClr val="0070C0"/>
                </a:solidFill>
                <a:latin typeface="微软雅黑" panose="020B0503020204020204" pitchFamily="34" charset="-122"/>
                <a:ea typeface="微软雅黑" panose="020B0503020204020204" pitchFamily="34" charset="-122"/>
              </a:rPr>
              <a:t>3</a:t>
            </a:r>
            <a:r>
              <a:rPr lang="zh-CN" altLang="en-US" sz="1600" b="1" dirty="0">
                <a:solidFill>
                  <a:srgbClr val="0070C0"/>
                </a:solidFill>
                <a:latin typeface="微软雅黑" panose="020B0503020204020204" pitchFamily="34" charset="-122"/>
                <a:ea typeface="微软雅黑" panose="020B0503020204020204" pitchFamily="34" charset="-122"/>
              </a:rPr>
              <a:t>．在安装系统时如果出现类似于“</a:t>
            </a:r>
            <a:r>
              <a:rPr lang="en-US" altLang="zh-CN" sz="1600" b="1" dirty="0">
                <a:solidFill>
                  <a:srgbClr val="0070C0"/>
                </a:solidFill>
                <a:latin typeface="微软雅黑" panose="020B0503020204020204" pitchFamily="34" charset="-122"/>
                <a:ea typeface="微软雅黑" panose="020B0503020204020204" pitchFamily="34" charset="-122"/>
              </a:rPr>
              <a:t>CPU</a:t>
            </a:r>
            <a:r>
              <a:rPr lang="zh-CN" altLang="en-US" sz="1600" b="1" dirty="0">
                <a:solidFill>
                  <a:srgbClr val="0070C0"/>
                </a:solidFill>
                <a:latin typeface="微软雅黑" panose="020B0503020204020204" pitchFamily="34" charset="-122"/>
                <a:ea typeface="微软雅黑" panose="020B0503020204020204" pitchFamily="34" charset="-122"/>
              </a:rPr>
              <a:t>不支持虚拟化”这样的报错信息，该怎么解决？</a:t>
            </a:r>
          </a:p>
          <a:p>
            <a:pPr algn="just">
              <a:lnSpc>
                <a:spcPct val="140000"/>
              </a:lnSpc>
            </a:pPr>
            <a:r>
              <a:rPr lang="zh-CN" altLang="en-US" sz="1600" dirty="0">
                <a:latin typeface="微软雅黑" panose="020B0503020204020204" pitchFamily="34" charset="-122"/>
                <a:ea typeface="微软雅黑" panose="020B0503020204020204" pitchFamily="34" charset="-122"/>
              </a:rPr>
              <a:t>答：遇到此类报错，最大的可能原因是</a:t>
            </a:r>
            <a:r>
              <a:rPr lang="en-US" altLang="zh-CN" sz="1600" dirty="0">
                <a:latin typeface="微软雅黑" panose="020B0503020204020204" pitchFamily="34" charset="-122"/>
                <a:ea typeface="微软雅黑" panose="020B0503020204020204" pitchFamily="34" charset="-122"/>
              </a:rPr>
              <a:t>BIOS</a:t>
            </a:r>
            <a:r>
              <a:rPr lang="zh-CN" altLang="en-US" sz="1600" dirty="0">
                <a:latin typeface="微软雅黑" panose="020B0503020204020204" pitchFamily="34" charset="-122"/>
                <a:ea typeface="微软雅黑" panose="020B0503020204020204" pitchFamily="34" charset="-122"/>
              </a:rPr>
              <a:t>中没有开启</a:t>
            </a:r>
            <a:r>
              <a:rPr lang="en-US" altLang="zh-CN" sz="1600" dirty="0">
                <a:latin typeface="微软雅黑" panose="020B0503020204020204" pitchFamily="34" charset="-122"/>
                <a:ea typeface="微软雅黑" panose="020B0503020204020204" pitchFamily="34" charset="-122"/>
              </a:rPr>
              <a:t>VT</a:t>
            </a:r>
            <a:r>
              <a:rPr lang="zh-CN" altLang="en-US" sz="1600" dirty="0">
                <a:latin typeface="微软雅黑" panose="020B0503020204020204" pitchFamily="34" charset="-122"/>
                <a:ea typeface="微软雅黑" panose="020B0503020204020204" pitchFamily="34" charset="-122"/>
              </a:rPr>
              <a:t>功能，手动开启后重启即可。</a:t>
            </a:r>
          </a:p>
          <a:p>
            <a:pPr marL="285750" indent="-285750" algn="just">
              <a:lnSpc>
                <a:spcPct val="140000"/>
              </a:lnSpc>
              <a:buFont typeface="Wingdings" panose="05000000000000000000" pitchFamily="2" charset="2"/>
              <a:buChar char="ü"/>
            </a:pPr>
            <a:r>
              <a:rPr lang="en-US" altLang="zh-CN" sz="1600" b="1" dirty="0">
                <a:solidFill>
                  <a:srgbClr val="0070C0"/>
                </a:solidFill>
                <a:latin typeface="微软雅黑" panose="020B0503020204020204" pitchFamily="34" charset="-122"/>
                <a:ea typeface="微软雅黑" panose="020B0503020204020204" pitchFamily="34" charset="-122"/>
              </a:rPr>
              <a:t>4</a:t>
            </a:r>
            <a:r>
              <a:rPr lang="zh-CN" altLang="en-US" sz="1600" b="1" dirty="0">
                <a:solidFill>
                  <a:srgbClr val="0070C0"/>
                </a:solidFill>
                <a:latin typeface="微软雅黑" panose="020B0503020204020204" pitchFamily="34" charset="-122"/>
                <a:ea typeface="微软雅黑" panose="020B0503020204020204" pitchFamily="34" charset="-122"/>
              </a:rPr>
              <a:t>．</a:t>
            </a:r>
            <a:r>
              <a:rPr lang="en-US" altLang="zh-CN" sz="1600" b="1" dirty="0">
                <a:solidFill>
                  <a:srgbClr val="0070C0"/>
                </a:solidFill>
                <a:latin typeface="微软雅黑" panose="020B0503020204020204" pitchFamily="34" charset="-122"/>
                <a:ea typeface="微软雅黑" panose="020B0503020204020204" pitchFamily="34" charset="-122"/>
              </a:rPr>
              <a:t>RPM</a:t>
            </a:r>
            <a:r>
              <a:rPr lang="zh-CN" altLang="en-US" sz="1600" b="1" dirty="0">
                <a:solidFill>
                  <a:srgbClr val="0070C0"/>
                </a:solidFill>
                <a:latin typeface="微软雅黑" panose="020B0503020204020204" pitchFamily="34" charset="-122"/>
                <a:ea typeface="微软雅黑" panose="020B0503020204020204" pitchFamily="34" charset="-122"/>
              </a:rPr>
              <a:t>（红帽软件包管理器）只有红帽企业系统在使用，对吗？</a:t>
            </a:r>
          </a:p>
          <a:p>
            <a:pPr algn="just">
              <a:lnSpc>
                <a:spcPct val="140000"/>
              </a:lnSpc>
            </a:pPr>
            <a:r>
              <a:rPr lang="zh-CN" altLang="en-US" sz="1600" dirty="0">
                <a:latin typeface="微软雅黑" panose="020B0503020204020204" pitchFamily="34" charset="-122"/>
                <a:ea typeface="微软雅黑" panose="020B0503020204020204" pitchFamily="34" charset="-122"/>
              </a:rPr>
              <a:t>答：</a:t>
            </a:r>
            <a:r>
              <a:rPr lang="en-US" altLang="zh-CN" sz="1600" dirty="0">
                <a:latin typeface="微软雅黑" panose="020B0503020204020204" pitchFamily="34" charset="-122"/>
                <a:ea typeface="微软雅黑" panose="020B0503020204020204" pitchFamily="34" charset="-122"/>
              </a:rPr>
              <a:t>RPM</a:t>
            </a:r>
            <a:r>
              <a:rPr lang="zh-CN" altLang="en-US" sz="1600" dirty="0">
                <a:latin typeface="微软雅黑" panose="020B0503020204020204" pitchFamily="34" charset="-122"/>
                <a:ea typeface="微软雅黑" panose="020B0503020204020204" pitchFamily="34" charset="-122"/>
              </a:rPr>
              <a:t>已经被</a:t>
            </a:r>
            <a:r>
              <a:rPr lang="en-US" altLang="zh-CN" sz="1600" dirty="0">
                <a:latin typeface="微软雅黑" panose="020B0503020204020204" pitchFamily="34" charset="-122"/>
                <a:ea typeface="微软雅黑" panose="020B0503020204020204" pitchFamily="34" charset="-122"/>
              </a:rPr>
              <a:t>CentOS</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Fedora</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openSUSE</a:t>
            </a:r>
            <a:r>
              <a:rPr lang="zh-CN" altLang="en-US" sz="1600" dirty="0">
                <a:latin typeface="微软雅黑" panose="020B0503020204020204" pitchFamily="34" charset="-122"/>
                <a:ea typeface="微软雅黑" panose="020B0503020204020204" pitchFamily="34" charset="-122"/>
              </a:rPr>
              <a:t>等众多</a:t>
            </a:r>
            <a:r>
              <a:rPr lang="en-US" altLang="zh-CN" sz="1600" dirty="0">
                <a:latin typeface="微软雅黑" panose="020B0503020204020204" pitchFamily="34" charset="-122"/>
                <a:ea typeface="微软雅黑" panose="020B0503020204020204" pitchFamily="34" charset="-122"/>
              </a:rPr>
              <a:t>Linux</a:t>
            </a:r>
            <a:r>
              <a:rPr lang="zh-CN" altLang="en-US" sz="1600" dirty="0">
                <a:latin typeface="微软雅黑" panose="020B0503020204020204" pitchFamily="34" charset="-122"/>
                <a:ea typeface="微软雅黑" panose="020B0503020204020204" pitchFamily="34" charset="-122"/>
              </a:rPr>
              <a:t>系统采用，它真的很好用！</a:t>
            </a:r>
          </a:p>
          <a:p>
            <a:pPr marL="285750" indent="-285750" algn="just">
              <a:lnSpc>
                <a:spcPct val="140000"/>
              </a:lnSpc>
              <a:buFont typeface="Wingdings" panose="05000000000000000000" pitchFamily="2" charset="2"/>
              <a:buChar char="ü"/>
            </a:pPr>
            <a:r>
              <a:rPr lang="en-US" altLang="zh-CN" sz="1600" b="1" dirty="0">
                <a:solidFill>
                  <a:srgbClr val="0070C0"/>
                </a:solidFill>
                <a:latin typeface="微软雅黑" panose="020B0503020204020204" pitchFamily="34" charset="-122"/>
                <a:ea typeface="微软雅黑" panose="020B0503020204020204" pitchFamily="34" charset="-122"/>
              </a:rPr>
              <a:t>5</a:t>
            </a:r>
            <a:r>
              <a:rPr lang="zh-CN" altLang="en-US" sz="1600" b="1" dirty="0">
                <a:solidFill>
                  <a:srgbClr val="0070C0"/>
                </a:solidFill>
                <a:latin typeface="微软雅黑" panose="020B0503020204020204" pitchFamily="34" charset="-122"/>
                <a:ea typeface="微软雅黑" panose="020B0503020204020204" pitchFamily="34" charset="-122"/>
              </a:rPr>
              <a:t>．简述</a:t>
            </a:r>
            <a:r>
              <a:rPr lang="en-US" altLang="zh-CN" sz="1600" b="1" dirty="0">
                <a:solidFill>
                  <a:srgbClr val="0070C0"/>
                </a:solidFill>
                <a:latin typeface="微软雅黑" panose="020B0503020204020204" pitchFamily="34" charset="-122"/>
                <a:ea typeface="微软雅黑" panose="020B0503020204020204" pitchFamily="34" charset="-122"/>
              </a:rPr>
              <a:t>RPM</a:t>
            </a:r>
            <a:r>
              <a:rPr lang="zh-CN" altLang="en-US" sz="1600" b="1" dirty="0">
                <a:solidFill>
                  <a:srgbClr val="0070C0"/>
                </a:solidFill>
                <a:latin typeface="微软雅黑" panose="020B0503020204020204" pitchFamily="34" charset="-122"/>
                <a:ea typeface="微软雅黑" panose="020B0503020204020204" pitchFamily="34" charset="-122"/>
              </a:rPr>
              <a:t>与软件仓库的作用。</a:t>
            </a:r>
          </a:p>
          <a:p>
            <a:pPr algn="just">
              <a:lnSpc>
                <a:spcPct val="140000"/>
              </a:lnSpc>
            </a:pPr>
            <a:r>
              <a:rPr lang="zh-CN" altLang="en-US" sz="1600" dirty="0">
                <a:latin typeface="微软雅黑" panose="020B0503020204020204" pitchFamily="34" charset="-122"/>
                <a:ea typeface="微软雅黑" panose="020B0503020204020204" pitchFamily="34" charset="-122"/>
              </a:rPr>
              <a:t>答：</a:t>
            </a:r>
            <a:r>
              <a:rPr lang="en-US" altLang="zh-CN" sz="1600" dirty="0">
                <a:latin typeface="微软雅黑" panose="020B0503020204020204" pitchFamily="34" charset="-122"/>
                <a:ea typeface="微软雅黑" panose="020B0503020204020204" pitchFamily="34" charset="-122"/>
              </a:rPr>
              <a:t>RPM</a:t>
            </a:r>
            <a:r>
              <a:rPr lang="zh-CN" altLang="en-US" sz="1600" dirty="0">
                <a:latin typeface="微软雅黑" panose="020B0503020204020204" pitchFamily="34" charset="-122"/>
                <a:ea typeface="微软雅黑" panose="020B0503020204020204" pitchFamily="34" charset="-122"/>
              </a:rPr>
              <a:t>是通过将源代码与安装规则打包在一起，降低了单个软件的安装难度。而</a:t>
            </a:r>
            <a:r>
              <a:rPr lang="en-US" altLang="zh-CN" sz="1600" dirty="0">
                <a:latin typeface="微软雅黑" panose="020B0503020204020204" pitchFamily="34" charset="-122"/>
                <a:ea typeface="微软雅黑" panose="020B0503020204020204" pitchFamily="34" charset="-122"/>
              </a:rPr>
              <a:t>Yum</a:t>
            </a:r>
            <a:r>
              <a:rPr lang="zh-CN" altLang="en-US" sz="1600" dirty="0">
                <a:latin typeface="微软雅黑" panose="020B0503020204020204" pitchFamily="34" charset="-122"/>
                <a:ea typeface="微软雅黑" panose="020B0503020204020204" pitchFamily="34" charset="-122"/>
              </a:rPr>
              <a:t>与</a:t>
            </a:r>
            <a:r>
              <a:rPr lang="en-US" altLang="zh-CN" sz="1600" dirty="0">
                <a:latin typeface="微软雅黑" panose="020B0503020204020204" pitchFamily="34" charset="-122"/>
                <a:ea typeface="微软雅黑" panose="020B0503020204020204" pitchFamily="34" charset="-122"/>
              </a:rPr>
              <a:t>DNF</a:t>
            </a:r>
            <a:r>
              <a:rPr lang="zh-CN" altLang="en-US" sz="1600" dirty="0">
                <a:latin typeface="微软雅黑" panose="020B0503020204020204" pitchFamily="34" charset="-122"/>
                <a:ea typeface="微软雅黑" panose="020B0503020204020204" pitchFamily="34" charset="-122"/>
              </a:rPr>
              <a:t>软件仓库则是将大量常用的</a:t>
            </a:r>
            <a:r>
              <a:rPr lang="en-US" altLang="zh-CN" sz="1600" dirty="0">
                <a:latin typeface="微软雅黑" panose="020B0503020204020204" pitchFamily="34" charset="-122"/>
                <a:ea typeface="微软雅黑" panose="020B0503020204020204" pitchFamily="34" charset="-122"/>
              </a:rPr>
              <a:t>RPM</a:t>
            </a:r>
            <a:r>
              <a:rPr lang="zh-CN" altLang="en-US" sz="1600" dirty="0">
                <a:latin typeface="微软雅黑" panose="020B0503020204020204" pitchFamily="34" charset="-122"/>
                <a:ea typeface="微软雅黑" panose="020B0503020204020204" pitchFamily="34" charset="-122"/>
              </a:rPr>
              <a:t>软件包打包到一起，解决了软件包之间的依赖关系，这进一步降低了软件的整体安装难度。</a:t>
            </a:r>
          </a:p>
          <a:p>
            <a:pPr marL="285750" indent="-285750" algn="just">
              <a:lnSpc>
                <a:spcPct val="140000"/>
              </a:lnSpc>
              <a:buFont typeface="Wingdings" panose="05000000000000000000" pitchFamily="2" charset="2"/>
              <a:buChar char="ü"/>
            </a:pPr>
            <a:r>
              <a:rPr lang="en-US" altLang="zh-CN" sz="1600" b="1" dirty="0">
                <a:solidFill>
                  <a:srgbClr val="0070C0"/>
                </a:solidFill>
                <a:latin typeface="微软雅黑" panose="020B0503020204020204" pitchFamily="34" charset="-122"/>
                <a:ea typeface="微软雅黑" panose="020B0503020204020204" pitchFamily="34" charset="-122"/>
              </a:rPr>
              <a:t>6</a:t>
            </a:r>
            <a:r>
              <a:rPr lang="zh-CN" altLang="en-US" sz="1600" b="1" dirty="0">
                <a:solidFill>
                  <a:srgbClr val="0070C0"/>
                </a:solidFill>
                <a:latin typeface="微软雅黑" panose="020B0503020204020204" pitchFamily="34" charset="-122"/>
                <a:ea typeface="微软雅黑" panose="020B0503020204020204" pitchFamily="34" charset="-122"/>
              </a:rPr>
              <a:t>．</a:t>
            </a:r>
            <a:r>
              <a:rPr lang="en-US" altLang="zh-CN" sz="1600" b="1" dirty="0">
                <a:solidFill>
                  <a:srgbClr val="0070C0"/>
                </a:solidFill>
                <a:latin typeface="微软雅黑" panose="020B0503020204020204" pitchFamily="34" charset="-122"/>
                <a:ea typeface="微软雅黑" panose="020B0503020204020204" pitchFamily="34" charset="-122"/>
              </a:rPr>
              <a:t>RHEL 7/8</a:t>
            </a:r>
            <a:r>
              <a:rPr lang="zh-CN" altLang="en-US" sz="1600" b="1" dirty="0">
                <a:solidFill>
                  <a:srgbClr val="0070C0"/>
                </a:solidFill>
                <a:latin typeface="微软雅黑" panose="020B0503020204020204" pitchFamily="34" charset="-122"/>
                <a:ea typeface="微软雅黑" panose="020B0503020204020204" pitchFamily="34" charset="-122"/>
              </a:rPr>
              <a:t>系统采用了</a:t>
            </a:r>
            <a:r>
              <a:rPr lang="en-US" altLang="zh-CN" sz="1600" b="1" dirty="0" err="1">
                <a:solidFill>
                  <a:srgbClr val="0070C0"/>
                </a:solidFill>
                <a:latin typeface="微软雅黑" panose="020B0503020204020204" pitchFamily="34" charset="-122"/>
                <a:ea typeface="微软雅黑" panose="020B0503020204020204" pitchFamily="34" charset="-122"/>
              </a:rPr>
              <a:t>systemd</a:t>
            </a:r>
            <a:r>
              <a:rPr lang="zh-CN" altLang="en-US" sz="1600" b="1" dirty="0">
                <a:solidFill>
                  <a:srgbClr val="0070C0"/>
                </a:solidFill>
                <a:latin typeface="微软雅黑" panose="020B0503020204020204" pitchFamily="34" charset="-122"/>
                <a:ea typeface="微软雅黑" panose="020B0503020204020204" pitchFamily="34" charset="-122"/>
              </a:rPr>
              <a:t>作为初始化进程，那么如何查看某个服务的运行状态呢？</a:t>
            </a:r>
          </a:p>
          <a:p>
            <a:pPr algn="just">
              <a:lnSpc>
                <a:spcPct val="140000"/>
              </a:lnSpc>
            </a:pPr>
            <a:r>
              <a:rPr lang="zh-CN" altLang="en-US" sz="1600" dirty="0">
                <a:latin typeface="微软雅黑" panose="020B0503020204020204" pitchFamily="34" charset="-122"/>
                <a:ea typeface="微软雅黑" panose="020B0503020204020204" pitchFamily="34" charset="-122"/>
              </a:rPr>
              <a:t>答：执行命令“</a:t>
            </a:r>
            <a:r>
              <a:rPr lang="en-US" altLang="zh-CN" sz="1600" dirty="0" err="1">
                <a:latin typeface="微软雅黑" panose="020B0503020204020204" pitchFamily="34" charset="-122"/>
                <a:ea typeface="微软雅黑" panose="020B0503020204020204" pitchFamily="34" charset="-122"/>
              </a:rPr>
              <a:t>systemctl</a:t>
            </a:r>
            <a:r>
              <a:rPr lang="en-US" altLang="zh-CN" sz="1600" dirty="0">
                <a:latin typeface="微软雅黑" panose="020B0503020204020204" pitchFamily="34" charset="-122"/>
                <a:ea typeface="微软雅黑" panose="020B0503020204020204" pitchFamily="34" charset="-122"/>
              </a:rPr>
              <a:t> status</a:t>
            </a:r>
            <a:r>
              <a:rPr lang="zh-CN" altLang="en-US" sz="1600" dirty="0">
                <a:latin typeface="微软雅黑" panose="020B0503020204020204" pitchFamily="34" charset="-122"/>
                <a:ea typeface="微软雅黑" panose="020B0503020204020204" pitchFamily="34" charset="-122"/>
              </a:rPr>
              <a:t>服务名”可以查看服务的运行状态。</a:t>
            </a:r>
          </a:p>
        </p:txBody>
      </p:sp>
    </p:spTree>
    <p:extLst>
      <p:ext uri="{BB962C8B-B14F-4D97-AF65-F5344CB8AC3E}">
        <p14:creationId xmlns:p14="http://schemas.microsoft.com/office/powerpoint/2010/main" val="147780856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41" presetClass="entr" presetSubtype="0" fill="hold" grpId="0" nodeType="withEffect">
                                  <p:stCondLst>
                                    <p:cond delay="0"/>
                                  </p:stCondLst>
                                  <p:iterate type="lt">
                                    <p:tmPct val="12500"/>
                                  </p:iterate>
                                  <p:childTnLst>
                                    <p:set>
                                      <p:cBhvr>
                                        <p:cTn id="9" dur="1" fill="hold">
                                          <p:stCondLst>
                                            <p:cond delay="0"/>
                                          </p:stCondLst>
                                        </p:cTn>
                                        <p:tgtEl>
                                          <p:spTgt spid="13"/>
                                        </p:tgtEl>
                                        <p:attrNameLst>
                                          <p:attrName>style.visibility</p:attrName>
                                        </p:attrNameLst>
                                      </p:cBhvr>
                                      <p:to>
                                        <p:strVal val="visible"/>
                                      </p:to>
                                    </p:set>
                                    <p:anim calcmode="lin" valueType="num">
                                      <p:cBhvr>
                                        <p:cTn id="10" dur="300" fill="hold"/>
                                        <p:tgtEl>
                                          <p:spTgt spid="13"/>
                                        </p:tgtEl>
                                        <p:attrNameLst>
                                          <p:attrName>ppt_x</p:attrName>
                                        </p:attrNameLst>
                                      </p:cBhvr>
                                      <p:tavLst>
                                        <p:tav tm="0">
                                          <p:val>
                                            <p:strVal val="#ppt_x"/>
                                          </p:val>
                                        </p:tav>
                                        <p:tav tm="50000">
                                          <p:val>
                                            <p:strVal val="#ppt_x+.1"/>
                                          </p:val>
                                        </p:tav>
                                        <p:tav tm="100000">
                                          <p:val>
                                            <p:strVal val="#ppt_x"/>
                                          </p:val>
                                        </p:tav>
                                      </p:tavLst>
                                    </p:anim>
                                    <p:anim calcmode="lin" valueType="num">
                                      <p:cBhvr>
                                        <p:cTn id="11" dur="300" fill="hold"/>
                                        <p:tgtEl>
                                          <p:spTgt spid="13"/>
                                        </p:tgtEl>
                                        <p:attrNameLst>
                                          <p:attrName>ppt_y</p:attrName>
                                        </p:attrNameLst>
                                      </p:cBhvr>
                                      <p:tavLst>
                                        <p:tav tm="0">
                                          <p:val>
                                            <p:strVal val="#ppt_y"/>
                                          </p:val>
                                        </p:tav>
                                        <p:tav tm="100000">
                                          <p:val>
                                            <p:strVal val="#ppt_y"/>
                                          </p:val>
                                        </p:tav>
                                      </p:tavLst>
                                    </p:anim>
                                    <p:anim calcmode="lin" valueType="num">
                                      <p:cBhvr>
                                        <p:cTn id="12" dur="300" fill="hold"/>
                                        <p:tgtEl>
                                          <p:spTgt spid="13"/>
                                        </p:tgtEl>
                                        <p:attrNameLst>
                                          <p:attrName>ppt_h</p:attrName>
                                        </p:attrNameLst>
                                      </p:cBhvr>
                                      <p:tavLst>
                                        <p:tav tm="0">
                                          <p:val>
                                            <p:strVal val="#ppt_h/10"/>
                                          </p:val>
                                        </p:tav>
                                        <p:tav tm="50000">
                                          <p:val>
                                            <p:strVal val="#ppt_h+.01"/>
                                          </p:val>
                                        </p:tav>
                                        <p:tav tm="100000">
                                          <p:val>
                                            <p:strVal val="#ppt_h"/>
                                          </p:val>
                                        </p:tav>
                                      </p:tavLst>
                                    </p:anim>
                                    <p:anim calcmode="lin" valueType="num">
                                      <p:cBhvr>
                                        <p:cTn id="13" dur="300" fill="hold"/>
                                        <p:tgtEl>
                                          <p:spTgt spid="13"/>
                                        </p:tgtEl>
                                        <p:attrNameLst>
                                          <p:attrName>ppt_w</p:attrName>
                                        </p:attrNameLst>
                                      </p:cBhvr>
                                      <p:tavLst>
                                        <p:tav tm="0">
                                          <p:val>
                                            <p:strVal val="#ppt_w/10"/>
                                          </p:val>
                                        </p:tav>
                                        <p:tav tm="50000">
                                          <p:val>
                                            <p:strVal val="#ppt_w+.01"/>
                                          </p:val>
                                        </p:tav>
                                        <p:tav tm="100000">
                                          <p:val>
                                            <p:strVal val="#ppt_w"/>
                                          </p:val>
                                        </p:tav>
                                      </p:tavLst>
                                    </p:anim>
                                    <p:animEffect transition="in" filter="fade">
                                      <p:cBhvr>
                                        <p:cTn id="14" dur="300" tmFilter="0,0; .5, 1; 1, 1"/>
                                        <p:tgtEl>
                                          <p:spTgt spid="13"/>
                                        </p:tgtEl>
                                      </p:cBhvr>
                                    </p:animEffect>
                                  </p:childTnLst>
                                </p:cTn>
                              </p:par>
                              <p:par>
                                <p:cTn id="15" presetID="22" presetClass="entr" presetSubtype="4"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down)">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1949880" y="2782669"/>
            <a:ext cx="8648700" cy="646331"/>
          </a:xfrm>
          <a:prstGeom prst="rect">
            <a:avLst/>
          </a:prstGeom>
          <a:noFill/>
        </p:spPr>
        <p:txBody>
          <a:bodyPr wrap="square" rtlCol="0">
            <a:spAutoFit/>
          </a:bodyPr>
          <a:lstStyle/>
          <a:p>
            <a:pPr algn="ctr"/>
            <a:r>
              <a:rPr lang="zh-CN" altLang="en-US" sz="3600" b="1" dirty="0">
                <a:latin typeface="微软雅黑" panose="020B0503020204020204" pitchFamily="34" charset="-122"/>
                <a:ea typeface="微软雅黑" panose="020B0503020204020204" pitchFamily="34" charset="-122"/>
              </a:rPr>
              <a:t>祝同学们学习顺利，爱上</a:t>
            </a:r>
            <a:r>
              <a:rPr lang="en-US" altLang="zh-CN" sz="3600" b="1" dirty="0">
                <a:latin typeface="微软雅黑" panose="020B0503020204020204" pitchFamily="34" charset="-122"/>
                <a:ea typeface="微软雅黑" panose="020B0503020204020204" pitchFamily="34" charset="-122"/>
              </a:rPr>
              <a:t>Linux</a:t>
            </a:r>
            <a:r>
              <a:rPr lang="zh-CN" altLang="en-US" sz="3600" b="1" dirty="0">
                <a:latin typeface="微软雅黑" panose="020B0503020204020204" pitchFamily="34" charset="-122"/>
                <a:ea typeface="微软雅黑" panose="020B0503020204020204" pitchFamily="34" charset="-122"/>
              </a:rPr>
              <a:t>系统。</a:t>
            </a:r>
          </a:p>
        </p:txBody>
      </p:sp>
    </p:spTree>
    <p:extLst>
      <p:ext uri="{BB962C8B-B14F-4D97-AF65-F5344CB8AC3E}">
        <p14:creationId xmlns:p14="http://schemas.microsoft.com/office/powerpoint/2010/main" val="744242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80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600"/>
                                        <p:tgtEl>
                                          <p:spTgt spid="11"/>
                                        </p:tgtEl>
                                      </p:cBhvr>
                                    </p:animEffect>
                                    <p:anim calcmode="lin" valueType="num">
                                      <p:cBhvr>
                                        <p:cTn id="8" dur="600" fill="hold"/>
                                        <p:tgtEl>
                                          <p:spTgt spid="11"/>
                                        </p:tgtEl>
                                        <p:attrNameLst>
                                          <p:attrName>ppt_x</p:attrName>
                                        </p:attrNameLst>
                                      </p:cBhvr>
                                      <p:tavLst>
                                        <p:tav tm="0">
                                          <p:val>
                                            <p:strVal val="#ppt_x"/>
                                          </p:val>
                                        </p:tav>
                                        <p:tav tm="100000">
                                          <p:val>
                                            <p:strVal val="#ppt_x"/>
                                          </p:val>
                                        </p:tav>
                                      </p:tavLst>
                                    </p:anim>
                                    <p:anim calcmode="lin" valueType="num">
                                      <p:cBhvr>
                                        <p:cTn id="9" dur="6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695324" y="318442"/>
            <a:ext cx="2311347" cy="461665"/>
          </a:xfrm>
          <a:prstGeom prst="rect">
            <a:avLst/>
          </a:prstGeom>
          <a:noFill/>
        </p:spPr>
        <p:txBody>
          <a:bodyPr wrap="square" rtlCol="0">
            <a:spAutoFit/>
          </a:bodyPr>
          <a:lstStyle/>
          <a:p>
            <a:r>
              <a:rPr lang="zh-CN" altLang="en-US" sz="2400" b="1" dirty="0">
                <a:solidFill>
                  <a:schemeClr val="tx1">
                    <a:lumMod val="95000"/>
                    <a:lumOff val="5000"/>
                  </a:schemeClr>
                </a:solidFill>
                <a:latin typeface="微软雅黑" panose="020B0503020204020204" pitchFamily="34" charset="-122"/>
                <a:ea typeface="微软雅黑" panose="020B0503020204020204" pitchFamily="34" charset="-122"/>
              </a:rPr>
              <a:t>准备工具</a:t>
            </a:r>
          </a:p>
        </p:txBody>
      </p:sp>
      <p:grpSp>
        <p:nvGrpSpPr>
          <p:cNvPr id="31" name="组合 30"/>
          <p:cNvGrpSpPr/>
          <p:nvPr/>
        </p:nvGrpSpPr>
        <p:grpSpPr>
          <a:xfrm>
            <a:off x="123780" y="359255"/>
            <a:ext cx="445894" cy="351309"/>
            <a:chOff x="123780" y="534395"/>
            <a:chExt cx="445894" cy="351309"/>
          </a:xfrm>
        </p:grpSpPr>
        <p:sp>
          <p:nvSpPr>
            <p:cNvPr id="32" name="等腰三角形 31"/>
            <p:cNvSpPr/>
            <p:nvPr/>
          </p:nvSpPr>
          <p:spPr>
            <a:xfrm>
              <a:off x="382996" y="534395"/>
              <a:ext cx="186678" cy="160930"/>
            </a:xfrm>
            <a:prstGeom prst="triangle">
              <a:avLst/>
            </a:prstGeom>
            <a:solidFill>
              <a:schemeClr val="accent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等腰三角形 32"/>
            <p:cNvSpPr/>
            <p:nvPr/>
          </p:nvSpPr>
          <p:spPr>
            <a:xfrm rot="1110499">
              <a:off x="203197" y="561123"/>
              <a:ext cx="309372" cy="272312"/>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等腰三角形 33"/>
            <p:cNvSpPr/>
            <p:nvPr/>
          </p:nvSpPr>
          <p:spPr>
            <a:xfrm>
              <a:off x="123780" y="809504"/>
              <a:ext cx="88392" cy="76200"/>
            </a:xfrm>
            <a:prstGeom prst="triangle">
              <a:avLst/>
            </a:prstGeom>
            <a:solidFill>
              <a:schemeClr val="accent1">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10670045" y="6308725"/>
            <a:ext cx="826630" cy="549275"/>
            <a:chOff x="9868845" y="-64101"/>
            <a:chExt cx="826630" cy="549275"/>
          </a:xfrm>
        </p:grpSpPr>
        <p:sp>
          <p:nvSpPr>
            <p:cNvPr id="2" name="矩形 1"/>
            <p:cNvSpPr/>
            <p:nvPr/>
          </p:nvSpPr>
          <p:spPr>
            <a:xfrm>
              <a:off x="9868845" y="-64101"/>
              <a:ext cx="826630" cy="54927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9989121" y="10481"/>
              <a:ext cx="586078" cy="400110"/>
            </a:xfrm>
            <a:prstGeom prst="rect">
              <a:avLst/>
            </a:prstGeom>
            <a:noFill/>
          </p:spPr>
          <p:txBody>
            <a:bodyPr wrap="square" rtlCol="0">
              <a:spAutoFit/>
            </a:bodyPr>
            <a:lstStyle/>
            <a:p>
              <a:pPr algn="ctr"/>
              <a:r>
                <a:rPr lang="en-US" altLang="zh-CN" sz="2000" b="1" dirty="0">
                  <a:solidFill>
                    <a:schemeClr val="bg1"/>
                  </a:solidFill>
                  <a:latin typeface="微软雅黑" panose="020B0503020204020204" pitchFamily="34" charset="-122"/>
                  <a:ea typeface="微软雅黑" panose="020B0503020204020204" pitchFamily="34" charset="-122"/>
                </a:rPr>
                <a:t>04</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grpSp>
      <p:grpSp>
        <p:nvGrpSpPr>
          <p:cNvPr id="10" name="组合 9">
            <a:extLst>
              <a:ext uri="{FF2B5EF4-FFF2-40B4-BE49-F238E27FC236}">
                <a16:creationId xmlns:a16="http://schemas.microsoft.com/office/drawing/2014/main" id="{2B35B568-28A6-46E6-AED0-60D26548A7F1}"/>
              </a:ext>
            </a:extLst>
          </p:cNvPr>
          <p:cNvGrpSpPr/>
          <p:nvPr/>
        </p:nvGrpSpPr>
        <p:grpSpPr>
          <a:xfrm>
            <a:off x="396010" y="1225457"/>
            <a:ext cx="10840950" cy="780772"/>
            <a:chOff x="396010" y="1225457"/>
            <a:chExt cx="10840950" cy="780772"/>
          </a:xfrm>
        </p:grpSpPr>
        <p:grpSp>
          <p:nvGrpSpPr>
            <p:cNvPr id="14" name="组合 13">
              <a:extLst>
                <a:ext uri="{FF2B5EF4-FFF2-40B4-BE49-F238E27FC236}">
                  <a16:creationId xmlns:a16="http://schemas.microsoft.com/office/drawing/2014/main" id="{C503EA49-3D3F-4161-88CE-9E8F63FA62DE}"/>
                </a:ext>
              </a:extLst>
            </p:cNvPr>
            <p:cNvGrpSpPr/>
            <p:nvPr/>
          </p:nvGrpSpPr>
          <p:grpSpPr>
            <a:xfrm>
              <a:off x="396010" y="1306459"/>
              <a:ext cx="603250" cy="699770"/>
              <a:chOff x="623443" y="1726565"/>
              <a:chExt cx="603250" cy="699770"/>
            </a:xfrm>
          </p:grpSpPr>
          <p:sp>
            <p:nvSpPr>
              <p:cNvPr id="15" name="六边形 14">
                <a:extLst>
                  <a:ext uri="{FF2B5EF4-FFF2-40B4-BE49-F238E27FC236}">
                    <a16:creationId xmlns:a16="http://schemas.microsoft.com/office/drawing/2014/main" id="{CF945CB5-1BC5-4B2B-89DE-8A440B38B727}"/>
                  </a:ext>
                </a:extLst>
              </p:cNvPr>
              <p:cNvSpPr/>
              <p:nvPr/>
            </p:nvSpPr>
            <p:spPr>
              <a:xfrm rot="5400000">
                <a:off x="575183" y="1774825"/>
                <a:ext cx="699770" cy="603250"/>
              </a:xfrm>
              <a:prstGeom prst="hexag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文本框 15">
                <a:extLst>
                  <a:ext uri="{FF2B5EF4-FFF2-40B4-BE49-F238E27FC236}">
                    <a16:creationId xmlns:a16="http://schemas.microsoft.com/office/drawing/2014/main" id="{7613018D-86B6-4CE7-9C1C-BD0A483F3247}"/>
                  </a:ext>
                </a:extLst>
              </p:cNvPr>
              <p:cNvSpPr txBox="1"/>
              <p:nvPr/>
            </p:nvSpPr>
            <p:spPr>
              <a:xfrm>
                <a:off x="639890" y="1876395"/>
                <a:ext cx="570357" cy="400110"/>
              </a:xfrm>
              <a:prstGeom prst="rect">
                <a:avLst/>
              </a:prstGeom>
              <a:noFill/>
            </p:spPr>
            <p:txBody>
              <a:bodyPr wrap="square" rtlCol="0">
                <a:spAutoFit/>
              </a:bodyPr>
              <a:lstStyle/>
              <a:p>
                <a:pPr algn="ctr"/>
                <a:r>
                  <a:rPr lang="en-US" altLang="zh-CN" sz="2000" dirty="0">
                    <a:solidFill>
                      <a:schemeClr val="bg1"/>
                    </a:solidFill>
                    <a:latin typeface="微软雅黑" panose="020B0503020204020204" pitchFamily="34" charset="-122"/>
                    <a:ea typeface="微软雅黑" panose="020B0503020204020204" pitchFamily="34" charset="-122"/>
                  </a:rPr>
                  <a:t>01</a:t>
                </a:r>
                <a:endParaRPr lang="zh-CN" altLang="en-US" sz="2000" dirty="0">
                  <a:solidFill>
                    <a:schemeClr val="bg1"/>
                  </a:solidFill>
                  <a:latin typeface="微软雅黑" panose="020B0503020204020204" pitchFamily="34" charset="-122"/>
                  <a:ea typeface="微软雅黑" panose="020B0503020204020204" pitchFamily="34" charset="-122"/>
                </a:endParaRPr>
              </a:p>
            </p:txBody>
          </p:sp>
        </p:grpSp>
        <p:sp>
          <p:nvSpPr>
            <p:cNvPr id="17" name="文本框 16">
              <a:extLst>
                <a:ext uri="{FF2B5EF4-FFF2-40B4-BE49-F238E27FC236}">
                  <a16:creationId xmlns:a16="http://schemas.microsoft.com/office/drawing/2014/main" id="{C18545FF-1FA8-46D0-B2CF-CB512CECC828}"/>
                </a:ext>
              </a:extLst>
            </p:cNvPr>
            <p:cNvSpPr txBox="1"/>
            <p:nvPr/>
          </p:nvSpPr>
          <p:spPr>
            <a:xfrm>
              <a:off x="1091113" y="1225457"/>
              <a:ext cx="10145847" cy="753220"/>
            </a:xfrm>
            <a:prstGeom prst="rect">
              <a:avLst/>
            </a:prstGeom>
            <a:noFill/>
          </p:spPr>
          <p:txBody>
            <a:bodyPr wrap="square" rtlCol="0">
              <a:spAutoFit/>
            </a:bodyPr>
            <a:lstStyle/>
            <a:p>
              <a:pPr algn="just">
                <a:lnSpc>
                  <a:spcPct val="125000"/>
                </a:lnSpc>
              </a:pPr>
              <a:r>
                <a:rPr lang="zh-CN" altLang="en-US" dirty="0">
                  <a:latin typeface="微软雅黑" panose="020B0503020204020204" pitchFamily="34" charset="-122"/>
                  <a:ea typeface="微软雅黑" panose="020B0503020204020204" pitchFamily="34" charset="-122"/>
                </a:rPr>
                <a:t>虚拟机是能够让用户在一台真实物理机上同时模拟出多个操作系统的软件。一般来讲，当前主流的硬件配置足以胜任虚拟机的安装需要。</a:t>
              </a:r>
            </a:p>
          </p:txBody>
        </p:sp>
      </p:grpSp>
      <p:grpSp>
        <p:nvGrpSpPr>
          <p:cNvPr id="11" name="组合 10">
            <a:extLst>
              <a:ext uri="{FF2B5EF4-FFF2-40B4-BE49-F238E27FC236}">
                <a16:creationId xmlns:a16="http://schemas.microsoft.com/office/drawing/2014/main" id="{93DB6190-7128-4E69-B622-03BFB6425638}"/>
              </a:ext>
            </a:extLst>
          </p:cNvPr>
          <p:cNvGrpSpPr/>
          <p:nvPr/>
        </p:nvGrpSpPr>
        <p:grpSpPr>
          <a:xfrm>
            <a:off x="396010" y="2605904"/>
            <a:ext cx="10840950" cy="1099468"/>
            <a:chOff x="396010" y="2572891"/>
            <a:chExt cx="10840950" cy="1099468"/>
          </a:xfrm>
        </p:grpSpPr>
        <p:grpSp>
          <p:nvGrpSpPr>
            <p:cNvPr id="18" name="组合 17">
              <a:extLst>
                <a:ext uri="{FF2B5EF4-FFF2-40B4-BE49-F238E27FC236}">
                  <a16:creationId xmlns:a16="http://schemas.microsoft.com/office/drawing/2014/main" id="{41095412-D2F9-40A4-984F-9C0551D30632}"/>
                </a:ext>
              </a:extLst>
            </p:cNvPr>
            <p:cNvGrpSpPr/>
            <p:nvPr/>
          </p:nvGrpSpPr>
          <p:grpSpPr>
            <a:xfrm>
              <a:off x="396010" y="2653893"/>
              <a:ext cx="603250" cy="699770"/>
              <a:chOff x="623443" y="1726565"/>
              <a:chExt cx="603250" cy="699770"/>
            </a:xfrm>
          </p:grpSpPr>
          <p:sp>
            <p:nvSpPr>
              <p:cNvPr id="19" name="六边形 18">
                <a:extLst>
                  <a:ext uri="{FF2B5EF4-FFF2-40B4-BE49-F238E27FC236}">
                    <a16:creationId xmlns:a16="http://schemas.microsoft.com/office/drawing/2014/main" id="{8F871D2C-A0A9-4F6B-B917-AC86F9C30F44}"/>
                  </a:ext>
                </a:extLst>
              </p:cNvPr>
              <p:cNvSpPr/>
              <p:nvPr/>
            </p:nvSpPr>
            <p:spPr>
              <a:xfrm rot="5400000">
                <a:off x="575183" y="1774825"/>
                <a:ext cx="699770" cy="603250"/>
              </a:xfrm>
              <a:prstGeom prst="hexag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0" name="文本框 19">
                <a:extLst>
                  <a:ext uri="{FF2B5EF4-FFF2-40B4-BE49-F238E27FC236}">
                    <a16:creationId xmlns:a16="http://schemas.microsoft.com/office/drawing/2014/main" id="{DFAE55C3-F324-4EC9-BED8-D9D45A36B67B}"/>
                  </a:ext>
                </a:extLst>
              </p:cNvPr>
              <p:cNvSpPr txBox="1"/>
              <p:nvPr/>
            </p:nvSpPr>
            <p:spPr>
              <a:xfrm>
                <a:off x="639890" y="1876395"/>
                <a:ext cx="570357" cy="400110"/>
              </a:xfrm>
              <a:prstGeom prst="rect">
                <a:avLst/>
              </a:prstGeom>
              <a:noFill/>
            </p:spPr>
            <p:txBody>
              <a:bodyPr wrap="square" rtlCol="0">
                <a:spAutoFit/>
              </a:bodyPr>
              <a:lstStyle/>
              <a:p>
                <a:pPr algn="ctr"/>
                <a:r>
                  <a:rPr lang="en-US" altLang="zh-CN" sz="2000" dirty="0">
                    <a:solidFill>
                      <a:schemeClr val="bg1"/>
                    </a:solidFill>
                    <a:latin typeface="微软雅黑" panose="020B0503020204020204" pitchFamily="34" charset="-122"/>
                    <a:ea typeface="微软雅黑" panose="020B0503020204020204" pitchFamily="34" charset="-122"/>
                  </a:rPr>
                  <a:t>02</a:t>
                </a:r>
                <a:endParaRPr lang="zh-CN" altLang="en-US" sz="2000" dirty="0">
                  <a:solidFill>
                    <a:schemeClr val="bg1"/>
                  </a:solidFill>
                  <a:latin typeface="微软雅黑" panose="020B0503020204020204" pitchFamily="34" charset="-122"/>
                  <a:ea typeface="微软雅黑" panose="020B0503020204020204" pitchFamily="34" charset="-122"/>
                </a:endParaRPr>
              </a:p>
            </p:txBody>
          </p:sp>
        </p:grpSp>
        <p:sp>
          <p:nvSpPr>
            <p:cNvPr id="21" name="文本框 20">
              <a:extLst>
                <a:ext uri="{FF2B5EF4-FFF2-40B4-BE49-F238E27FC236}">
                  <a16:creationId xmlns:a16="http://schemas.microsoft.com/office/drawing/2014/main" id="{A03E2244-A5A4-495B-8509-FE78E82AD377}"/>
                </a:ext>
              </a:extLst>
            </p:cNvPr>
            <p:cNvSpPr txBox="1"/>
            <p:nvPr/>
          </p:nvSpPr>
          <p:spPr>
            <a:xfrm>
              <a:off x="1091113" y="2572891"/>
              <a:ext cx="10145847" cy="1099468"/>
            </a:xfrm>
            <a:prstGeom prst="rect">
              <a:avLst/>
            </a:prstGeom>
            <a:noFill/>
          </p:spPr>
          <p:txBody>
            <a:bodyPr wrap="square" rtlCol="0">
              <a:spAutoFit/>
            </a:bodyPr>
            <a:lstStyle/>
            <a:p>
              <a:pPr algn="just">
                <a:lnSpc>
                  <a:spcPct val="125000"/>
                </a:lnSpc>
              </a:pPr>
              <a:r>
                <a:rPr lang="zh-CN" altLang="en-US" dirty="0">
                  <a:latin typeface="微软雅黑" panose="020B0503020204020204" pitchFamily="34" charset="-122"/>
                  <a:ea typeface="微软雅黑" panose="020B0503020204020204" pitchFamily="34" charset="-122"/>
                </a:rPr>
                <a:t>建议大家无论经济条件是否允许，都不应该在学习期间把</a:t>
              </a:r>
              <a:r>
                <a:rPr lang="en-US" altLang="zh-CN" dirty="0">
                  <a:latin typeface="微软雅黑" panose="020B0503020204020204" pitchFamily="34" charset="-122"/>
                  <a:ea typeface="微软雅黑" panose="020B0503020204020204" pitchFamily="34" charset="-122"/>
                </a:rPr>
                <a:t>Linux</a:t>
              </a:r>
              <a:r>
                <a:rPr lang="zh-CN" altLang="en-US" dirty="0">
                  <a:latin typeface="微软雅黑" panose="020B0503020204020204" pitchFamily="34" charset="-122"/>
                  <a:ea typeface="微软雅黑" panose="020B0503020204020204" pitchFamily="34" charset="-122"/>
                </a:rPr>
                <a:t>系统部署到真机上面。因为在学习过程中免不了每天要“折磨”我们的操作系统，由此带来的数据丢失或者系统的重装也会让人头疼，还会浪费我们的宝贵时间。</a:t>
              </a:r>
            </a:p>
          </p:txBody>
        </p:sp>
      </p:grpSp>
      <p:grpSp>
        <p:nvGrpSpPr>
          <p:cNvPr id="12" name="组合 11">
            <a:extLst>
              <a:ext uri="{FF2B5EF4-FFF2-40B4-BE49-F238E27FC236}">
                <a16:creationId xmlns:a16="http://schemas.microsoft.com/office/drawing/2014/main" id="{C31A7191-92A0-4DB7-98D4-74EFD1AACB12}"/>
              </a:ext>
            </a:extLst>
          </p:cNvPr>
          <p:cNvGrpSpPr/>
          <p:nvPr/>
        </p:nvGrpSpPr>
        <p:grpSpPr>
          <a:xfrm>
            <a:off x="396010" y="4305046"/>
            <a:ext cx="10840950" cy="1099468"/>
            <a:chOff x="396010" y="4305046"/>
            <a:chExt cx="10840950" cy="1099468"/>
          </a:xfrm>
        </p:grpSpPr>
        <p:grpSp>
          <p:nvGrpSpPr>
            <p:cNvPr id="22" name="组合 21">
              <a:extLst>
                <a:ext uri="{FF2B5EF4-FFF2-40B4-BE49-F238E27FC236}">
                  <a16:creationId xmlns:a16="http://schemas.microsoft.com/office/drawing/2014/main" id="{0283BB75-40FD-4860-A03D-F30EE17CDAE3}"/>
                </a:ext>
              </a:extLst>
            </p:cNvPr>
            <p:cNvGrpSpPr/>
            <p:nvPr/>
          </p:nvGrpSpPr>
          <p:grpSpPr>
            <a:xfrm>
              <a:off x="396010" y="4386048"/>
              <a:ext cx="603250" cy="699770"/>
              <a:chOff x="623443" y="1726565"/>
              <a:chExt cx="603250" cy="699770"/>
            </a:xfrm>
          </p:grpSpPr>
          <p:sp>
            <p:nvSpPr>
              <p:cNvPr id="23" name="六边形 22">
                <a:extLst>
                  <a:ext uri="{FF2B5EF4-FFF2-40B4-BE49-F238E27FC236}">
                    <a16:creationId xmlns:a16="http://schemas.microsoft.com/office/drawing/2014/main" id="{7C575C95-DF34-473A-A3C3-2D94166B22FA}"/>
                  </a:ext>
                </a:extLst>
              </p:cNvPr>
              <p:cNvSpPr/>
              <p:nvPr/>
            </p:nvSpPr>
            <p:spPr>
              <a:xfrm rot="5400000">
                <a:off x="575183" y="1774825"/>
                <a:ext cx="699770" cy="603250"/>
              </a:xfrm>
              <a:prstGeom prst="hexag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4" name="文本框 23">
                <a:extLst>
                  <a:ext uri="{FF2B5EF4-FFF2-40B4-BE49-F238E27FC236}">
                    <a16:creationId xmlns:a16="http://schemas.microsoft.com/office/drawing/2014/main" id="{AFDCD0E9-7ED3-4BFE-8960-09D34ACE75DD}"/>
                  </a:ext>
                </a:extLst>
              </p:cNvPr>
              <p:cNvSpPr txBox="1"/>
              <p:nvPr/>
            </p:nvSpPr>
            <p:spPr>
              <a:xfrm>
                <a:off x="639890" y="1876395"/>
                <a:ext cx="570357" cy="400110"/>
              </a:xfrm>
              <a:prstGeom prst="rect">
                <a:avLst/>
              </a:prstGeom>
              <a:noFill/>
            </p:spPr>
            <p:txBody>
              <a:bodyPr wrap="square" rtlCol="0">
                <a:spAutoFit/>
              </a:bodyPr>
              <a:lstStyle/>
              <a:p>
                <a:pPr algn="ctr"/>
                <a:r>
                  <a:rPr lang="en-US" altLang="zh-CN" sz="2000" dirty="0">
                    <a:solidFill>
                      <a:schemeClr val="bg1"/>
                    </a:solidFill>
                    <a:latin typeface="微软雅黑" panose="020B0503020204020204" pitchFamily="34" charset="-122"/>
                    <a:ea typeface="微软雅黑" panose="020B0503020204020204" pitchFamily="34" charset="-122"/>
                  </a:rPr>
                  <a:t>03</a:t>
                </a:r>
                <a:endParaRPr lang="zh-CN" altLang="en-US" sz="2000" dirty="0">
                  <a:solidFill>
                    <a:schemeClr val="bg1"/>
                  </a:solidFill>
                  <a:latin typeface="微软雅黑" panose="020B0503020204020204" pitchFamily="34" charset="-122"/>
                  <a:ea typeface="微软雅黑" panose="020B0503020204020204" pitchFamily="34" charset="-122"/>
                </a:endParaRPr>
              </a:p>
            </p:txBody>
          </p:sp>
        </p:grpSp>
        <p:sp>
          <p:nvSpPr>
            <p:cNvPr id="25" name="文本框 24">
              <a:extLst>
                <a:ext uri="{FF2B5EF4-FFF2-40B4-BE49-F238E27FC236}">
                  <a16:creationId xmlns:a16="http://schemas.microsoft.com/office/drawing/2014/main" id="{2ABAF76E-85A2-413E-AE87-0C009D899AEE}"/>
                </a:ext>
              </a:extLst>
            </p:cNvPr>
            <p:cNvSpPr txBox="1"/>
            <p:nvPr/>
          </p:nvSpPr>
          <p:spPr>
            <a:xfrm>
              <a:off x="1091113" y="4305046"/>
              <a:ext cx="10145847" cy="1099468"/>
            </a:xfrm>
            <a:prstGeom prst="rect">
              <a:avLst/>
            </a:prstGeom>
            <a:noFill/>
          </p:spPr>
          <p:txBody>
            <a:bodyPr wrap="square" rtlCol="0">
              <a:spAutoFit/>
            </a:bodyPr>
            <a:lstStyle/>
            <a:p>
              <a:pPr algn="just">
                <a:lnSpc>
                  <a:spcPct val="125000"/>
                </a:lnSpc>
              </a:pPr>
              <a:r>
                <a:rPr lang="zh-CN" altLang="en-US" dirty="0">
                  <a:latin typeface="微软雅黑" panose="020B0503020204020204" pitchFamily="34" charset="-122"/>
                  <a:ea typeface="微软雅黑" panose="020B0503020204020204" pitchFamily="34" charset="-122"/>
                </a:rPr>
                <a:t>通过虚拟机软件安装的系统不仅可以模拟出硬件资源，把实验环境与真机文件分离以保证数据的安全，更酷的是当操作失误或配置出错导致系统异常的时候，可以快速把操作系统还原到出错前的快照状态</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这大约只需要</a:t>
              </a:r>
              <a:r>
                <a:rPr lang="en-US" altLang="zh-CN" dirty="0">
                  <a:latin typeface="微软雅黑" panose="020B0503020204020204" pitchFamily="34" charset="-122"/>
                  <a:ea typeface="微软雅黑" panose="020B0503020204020204" pitchFamily="34" charset="-122"/>
                </a:rPr>
                <a:t>5</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10</a:t>
              </a:r>
              <a:r>
                <a:rPr lang="zh-CN" altLang="en-US" dirty="0">
                  <a:latin typeface="微软雅黑" panose="020B0503020204020204" pitchFamily="34" charset="-122"/>
                  <a:ea typeface="微软雅黑" panose="020B0503020204020204" pitchFamily="34" charset="-122"/>
                </a:rPr>
                <a:t>秒（在真实的物理机上重装系统可能得至少</a:t>
              </a:r>
              <a:r>
                <a:rPr lang="en-US" altLang="zh-CN" dirty="0">
                  <a:latin typeface="微软雅黑" panose="020B0503020204020204" pitchFamily="34" charset="-122"/>
                  <a:ea typeface="微软雅黑" panose="020B0503020204020204" pitchFamily="34" charset="-122"/>
                </a:rPr>
                <a:t>30</a:t>
              </a:r>
              <a:r>
                <a:rPr lang="zh-CN" altLang="en-US" dirty="0">
                  <a:latin typeface="微软雅黑" panose="020B0503020204020204" pitchFamily="34" charset="-122"/>
                  <a:ea typeface="微软雅黑" panose="020B0503020204020204" pitchFamily="34" charset="-122"/>
                </a:rPr>
                <a:t>分钟）。</a:t>
              </a:r>
            </a:p>
          </p:txBody>
        </p:sp>
      </p:grpSp>
    </p:spTree>
    <p:extLst>
      <p:ext uri="{BB962C8B-B14F-4D97-AF65-F5344CB8AC3E}">
        <p14:creationId xmlns:p14="http://schemas.microsoft.com/office/powerpoint/2010/main" val="338032028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41" presetClass="entr" presetSubtype="0" fill="hold" grpId="0" nodeType="withEffect">
                                  <p:stCondLst>
                                    <p:cond delay="0"/>
                                  </p:stCondLst>
                                  <p:iterate type="lt">
                                    <p:tmPct val="12500"/>
                                  </p:iterate>
                                  <p:childTnLst>
                                    <p:set>
                                      <p:cBhvr>
                                        <p:cTn id="9" dur="1" fill="hold">
                                          <p:stCondLst>
                                            <p:cond delay="0"/>
                                          </p:stCondLst>
                                        </p:cTn>
                                        <p:tgtEl>
                                          <p:spTgt spid="13"/>
                                        </p:tgtEl>
                                        <p:attrNameLst>
                                          <p:attrName>style.visibility</p:attrName>
                                        </p:attrNameLst>
                                      </p:cBhvr>
                                      <p:to>
                                        <p:strVal val="visible"/>
                                      </p:to>
                                    </p:set>
                                    <p:anim calcmode="lin" valueType="num">
                                      <p:cBhvr>
                                        <p:cTn id="10" dur="300" fill="hold"/>
                                        <p:tgtEl>
                                          <p:spTgt spid="13"/>
                                        </p:tgtEl>
                                        <p:attrNameLst>
                                          <p:attrName>ppt_x</p:attrName>
                                        </p:attrNameLst>
                                      </p:cBhvr>
                                      <p:tavLst>
                                        <p:tav tm="0">
                                          <p:val>
                                            <p:strVal val="#ppt_x"/>
                                          </p:val>
                                        </p:tav>
                                        <p:tav tm="50000">
                                          <p:val>
                                            <p:strVal val="#ppt_x+.1"/>
                                          </p:val>
                                        </p:tav>
                                        <p:tav tm="100000">
                                          <p:val>
                                            <p:strVal val="#ppt_x"/>
                                          </p:val>
                                        </p:tav>
                                      </p:tavLst>
                                    </p:anim>
                                    <p:anim calcmode="lin" valueType="num">
                                      <p:cBhvr>
                                        <p:cTn id="11" dur="300" fill="hold"/>
                                        <p:tgtEl>
                                          <p:spTgt spid="13"/>
                                        </p:tgtEl>
                                        <p:attrNameLst>
                                          <p:attrName>ppt_y</p:attrName>
                                        </p:attrNameLst>
                                      </p:cBhvr>
                                      <p:tavLst>
                                        <p:tav tm="0">
                                          <p:val>
                                            <p:strVal val="#ppt_y"/>
                                          </p:val>
                                        </p:tav>
                                        <p:tav tm="100000">
                                          <p:val>
                                            <p:strVal val="#ppt_y"/>
                                          </p:val>
                                        </p:tav>
                                      </p:tavLst>
                                    </p:anim>
                                    <p:anim calcmode="lin" valueType="num">
                                      <p:cBhvr>
                                        <p:cTn id="12" dur="300" fill="hold"/>
                                        <p:tgtEl>
                                          <p:spTgt spid="13"/>
                                        </p:tgtEl>
                                        <p:attrNameLst>
                                          <p:attrName>ppt_h</p:attrName>
                                        </p:attrNameLst>
                                      </p:cBhvr>
                                      <p:tavLst>
                                        <p:tav tm="0">
                                          <p:val>
                                            <p:strVal val="#ppt_h/10"/>
                                          </p:val>
                                        </p:tav>
                                        <p:tav tm="50000">
                                          <p:val>
                                            <p:strVal val="#ppt_h+.01"/>
                                          </p:val>
                                        </p:tav>
                                        <p:tav tm="100000">
                                          <p:val>
                                            <p:strVal val="#ppt_h"/>
                                          </p:val>
                                        </p:tav>
                                      </p:tavLst>
                                    </p:anim>
                                    <p:anim calcmode="lin" valueType="num">
                                      <p:cBhvr>
                                        <p:cTn id="13" dur="300" fill="hold"/>
                                        <p:tgtEl>
                                          <p:spTgt spid="13"/>
                                        </p:tgtEl>
                                        <p:attrNameLst>
                                          <p:attrName>ppt_w</p:attrName>
                                        </p:attrNameLst>
                                      </p:cBhvr>
                                      <p:tavLst>
                                        <p:tav tm="0">
                                          <p:val>
                                            <p:strVal val="#ppt_w/10"/>
                                          </p:val>
                                        </p:tav>
                                        <p:tav tm="50000">
                                          <p:val>
                                            <p:strVal val="#ppt_w+.01"/>
                                          </p:val>
                                        </p:tav>
                                        <p:tav tm="100000">
                                          <p:val>
                                            <p:strVal val="#ppt_w"/>
                                          </p:val>
                                        </p:tav>
                                      </p:tavLst>
                                    </p:anim>
                                    <p:animEffect transition="in" filter="fade">
                                      <p:cBhvr>
                                        <p:cTn id="14" dur="300" tmFilter="0,0; .5, 1; 1, 1"/>
                                        <p:tgtEl>
                                          <p:spTgt spid="13"/>
                                        </p:tgtEl>
                                      </p:cBhvr>
                                    </p:animEffect>
                                  </p:childTnLst>
                                </p:cTn>
                              </p:par>
                              <p:par>
                                <p:cTn id="15" presetID="22" presetClass="entr" presetSubtype="4"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down)">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695324" y="318442"/>
            <a:ext cx="4507741" cy="461665"/>
          </a:xfrm>
          <a:prstGeom prst="rect">
            <a:avLst/>
          </a:prstGeom>
          <a:noFill/>
        </p:spPr>
        <p:txBody>
          <a:bodyPr wrap="square" rtlCol="0">
            <a:spAutoFit/>
          </a:bodyPr>
          <a:lstStyle/>
          <a:p>
            <a:r>
              <a:rPr lang="zh-CN" altLang="en-US" sz="2400" b="1" dirty="0">
                <a:solidFill>
                  <a:schemeClr val="tx1">
                    <a:lumMod val="95000"/>
                    <a:lumOff val="5000"/>
                  </a:schemeClr>
                </a:solidFill>
                <a:latin typeface="微软雅黑" panose="020B0503020204020204" pitchFamily="34" charset="-122"/>
                <a:ea typeface="微软雅黑" panose="020B0503020204020204" pitchFamily="34" charset="-122"/>
              </a:rPr>
              <a:t>准备工具</a:t>
            </a:r>
          </a:p>
        </p:txBody>
      </p:sp>
      <p:grpSp>
        <p:nvGrpSpPr>
          <p:cNvPr id="31" name="组合 30"/>
          <p:cNvGrpSpPr/>
          <p:nvPr/>
        </p:nvGrpSpPr>
        <p:grpSpPr>
          <a:xfrm>
            <a:off x="123780" y="359255"/>
            <a:ext cx="445894" cy="351309"/>
            <a:chOff x="123780" y="534395"/>
            <a:chExt cx="445894" cy="351309"/>
          </a:xfrm>
        </p:grpSpPr>
        <p:sp>
          <p:nvSpPr>
            <p:cNvPr id="32" name="等腰三角形 31"/>
            <p:cNvSpPr/>
            <p:nvPr/>
          </p:nvSpPr>
          <p:spPr>
            <a:xfrm>
              <a:off x="382996" y="534395"/>
              <a:ext cx="186678" cy="160930"/>
            </a:xfrm>
            <a:prstGeom prst="triangle">
              <a:avLst/>
            </a:prstGeom>
            <a:solidFill>
              <a:schemeClr val="accent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等腰三角形 32"/>
            <p:cNvSpPr/>
            <p:nvPr/>
          </p:nvSpPr>
          <p:spPr>
            <a:xfrm rot="1110499">
              <a:off x="203197" y="561123"/>
              <a:ext cx="309372" cy="272312"/>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等腰三角形 33"/>
            <p:cNvSpPr/>
            <p:nvPr/>
          </p:nvSpPr>
          <p:spPr>
            <a:xfrm>
              <a:off x="123780" y="809504"/>
              <a:ext cx="88392" cy="76200"/>
            </a:xfrm>
            <a:prstGeom prst="triangle">
              <a:avLst/>
            </a:prstGeom>
            <a:solidFill>
              <a:schemeClr val="accent1">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10670045" y="6308725"/>
            <a:ext cx="826630" cy="549275"/>
            <a:chOff x="9868845" y="-64101"/>
            <a:chExt cx="826630" cy="549275"/>
          </a:xfrm>
        </p:grpSpPr>
        <p:sp>
          <p:nvSpPr>
            <p:cNvPr id="2" name="矩形 1"/>
            <p:cNvSpPr/>
            <p:nvPr/>
          </p:nvSpPr>
          <p:spPr>
            <a:xfrm>
              <a:off x="9868845" y="-64101"/>
              <a:ext cx="826630" cy="54927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9989121" y="10481"/>
              <a:ext cx="586078" cy="400110"/>
            </a:xfrm>
            <a:prstGeom prst="rect">
              <a:avLst/>
            </a:prstGeom>
            <a:noFill/>
          </p:spPr>
          <p:txBody>
            <a:bodyPr wrap="square" rtlCol="0">
              <a:spAutoFit/>
            </a:bodyPr>
            <a:lstStyle/>
            <a:p>
              <a:pPr algn="ctr"/>
              <a:r>
                <a:rPr lang="en-US" altLang="zh-CN" sz="2000" b="1" dirty="0">
                  <a:solidFill>
                    <a:schemeClr val="bg1"/>
                  </a:solidFill>
                  <a:latin typeface="微软雅黑" panose="020B0503020204020204" pitchFamily="34" charset="-122"/>
                  <a:ea typeface="微软雅黑" panose="020B0503020204020204" pitchFamily="34" charset="-122"/>
                </a:rPr>
                <a:t>05</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grpSp>
      <p:sp>
        <p:nvSpPr>
          <p:cNvPr id="20" name="矩形: 圆角 19">
            <a:extLst>
              <a:ext uri="{FF2B5EF4-FFF2-40B4-BE49-F238E27FC236}">
                <a16:creationId xmlns:a16="http://schemas.microsoft.com/office/drawing/2014/main" id="{7978AA20-B971-4AB3-B41C-E1168FA19899}"/>
              </a:ext>
            </a:extLst>
          </p:cNvPr>
          <p:cNvSpPr/>
          <p:nvPr/>
        </p:nvSpPr>
        <p:spPr>
          <a:xfrm>
            <a:off x="1208418" y="1545209"/>
            <a:ext cx="4662291" cy="4127498"/>
          </a:xfrm>
          <a:prstGeom prst="roundRect">
            <a:avLst>
              <a:gd name="adj" fmla="val 2292"/>
            </a:avLst>
          </a:prstGeom>
          <a:solidFill>
            <a:schemeClr val="bg1"/>
          </a:solidFill>
          <a:ln>
            <a:noFill/>
          </a:ln>
          <a:effectLst>
            <a:outerShdw blurRad="266700" dist="38100" dir="5400000" algn="t" rotWithShape="0">
              <a:srgbClr val="3F58AC">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21" name="文本框 20">
            <a:extLst>
              <a:ext uri="{FF2B5EF4-FFF2-40B4-BE49-F238E27FC236}">
                <a16:creationId xmlns:a16="http://schemas.microsoft.com/office/drawing/2014/main" id="{D0A54703-94B5-45DD-A1E4-86D340E78355}"/>
              </a:ext>
            </a:extLst>
          </p:cNvPr>
          <p:cNvSpPr txBox="1"/>
          <p:nvPr/>
        </p:nvSpPr>
        <p:spPr>
          <a:xfrm>
            <a:off x="1361134" y="2393698"/>
            <a:ext cx="4323400" cy="1526187"/>
          </a:xfrm>
          <a:prstGeom prst="rect">
            <a:avLst/>
          </a:prstGeom>
          <a:noFill/>
        </p:spPr>
        <p:txBody>
          <a:bodyPr wrap="square">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虚拟机软件（必需）。这是一款功能强大的桌面虚拟计算机软件，能够让用户在单一主机同时运行多个不同的操作系统；同时支持实时快照、虚拟网络、拖曳文件以及</a:t>
            </a:r>
            <a:r>
              <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PXE</a:t>
            </a: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等强悍功能。</a:t>
            </a:r>
          </a:p>
        </p:txBody>
      </p:sp>
      <p:sp>
        <p:nvSpPr>
          <p:cNvPr id="22" name="任意多边形: 形状 21">
            <a:extLst>
              <a:ext uri="{FF2B5EF4-FFF2-40B4-BE49-F238E27FC236}">
                <a16:creationId xmlns:a16="http://schemas.microsoft.com/office/drawing/2014/main" id="{A9EE7DB1-85EB-4418-A1AB-6BCD7764E667}"/>
              </a:ext>
            </a:extLst>
          </p:cNvPr>
          <p:cNvSpPr/>
          <p:nvPr/>
        </p:nvSpPr>
        <p:spPr>
          <a:xfrm>
            <a:off x="1196570" y="1545209"/>
            <a:ext cx="4691164" cy="761043"/>
          </a:xfrm>
          <a:custGeom>
            <a:avLst/>
            <a:gdLst>
              <a:gd name="connsiteX0" fmla="*/ 74921 w 3268788"/>
              <a:gd name="connsiteY0" fmla="*/ 0 h 981652"/>
              <a:gd name="connsiteX1" fmla="*/ 3193867 w 3268788"/>
              <a:gd name="connsiteY1" fmla="*/ 0 h 981652"/>
              <a:gd name="connsiteX2" fmla="*/ 3268788 w 3268788"/>
              <a:gd name="connsiteY2" fmla="*/ 74921 h 981652"/>
              <a:gd name="connsiteX3" fmla="*/ 3268788 w 3268788"/>
              <a:gd name="connsiteY3" fmla="*/ 981652 h 981652"/>
              <a:gd name="connsiteX4" fmla="*/ 0 w 3268788"/>
              <a:gd name="connsiteY4" fmla="*/ 981652 h 981652"/>
              <a:gd name="connsiteX5" fmla="*/ 0 w 3268788"/>
              <a:gd name="connsiteY5" fmla="*/ 74921 h 981652"/>
              <a:gd name="connsiteX6" fmla="*/ 74921 w 3268788"/>
              <a:gd name="connsiteY6" fmla="*/ 0 h 981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68788" h="981652">
                <a:moveTo>
                  <a:pt x="74921" y="0"/>
                </a:moveTo>
                <a:lnTo>
                  <a:pt x="3193867" y="0"/>
                </a:lnTo>
                <a:cubicBezTo>
                  <a:pt x="3235245" y="0"/>
                  <a:pt x="3268788" y="33543"/>
                  <a:pt x="3268788" y="74921"/>
                </a:cubicBezTo>
                <a:lnTo>
                  <a:pt x="3268788" y="981652"/>
                </a:lnTo>
                <a:lnTo>
                  <a:pt x="0" y="981652"/>
                </a:lnTo>
                <a:lnTo>
                  <a:pt x="0" y="74921"/>
                </a:lnTo>
                <a:cubicBezTo>
                  <a:pt x="0" y="33543"/>
                  <a:pt x="33543" y="0"/>
                  <a:pt x="74921" y="0"/>
                </a:cubicBezTo>
                <a:close/>
              </a:path>
            </a:pathLst>
          </a:custGeom>
          <a:gradFill>
            <a:gsLst>
              <a:gs pos="16000">
                <a:srgbClr val="007DDA"/>
              </a:gs>
              <a:gs pos="100000">
                <a:schemeClr val="accent1">
                  <a:lumMod val="30000"/>
                  <a:lumOff val="70000"/>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23" name="文本框 22">
            <a:extLst>
              <a:ext uri="{FF2B5EF4-FFF2-40B4-BE49-F238E27FC236}">
                <a16:creationId xmlns:a16="http://schemas.microsoft.com/office/drawing/2014/main" id="{47CD29FD-07BA-43DA-8F38-735780D4B4B3}"/>
              </a:ext>
            </a:extLst>
          </p:cNvPr>
          <p:cNvSpPr txBox="1"/>
          <p:nvPr/>
        </p:nvSpPr>
        <p:spPr>
          <a:xfrm>
            <a:off x="1329096" y="1811894"/>
            <a:ext cx="3240246"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err="1">
                <a:ln>
                  <a:noFill/>
                </a:ln>
                <a:solidFill>
                  <a:prstClr val="white"/>
                </a:solidFill>
                <a:effectLst/>
                <a:uLnTx/>
                <a:uFillTx/>
                <a:latin typeface="微软雅黑" panose="020B0503020204020204" pitchFamily="34" charset="-122"/>
                <a:ea typeface="微软雅黑" panose="020B0503020204020204" pitchFamily="34" charset="-122"/>
              </a:rPr>
              <a:t>VmwareWorkStation</a:t>
            </a:r>
            <a:r>
              <a:rPr kumimoji="0" lang="en-US" altLang="zh-CN"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 16</a:t>
            </a:r>
            <a:endParaRPr kumimoji="0" lang="zh-CN" altLang="en-US"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pic>
        <p:nvPicPr>
          <p:cNvPr id="24" name="图片 23">
            <a:extLst>
              <a:ext uri="{FF2B5EF4-FFF2-40B4-BE49-F238E27FC236}">
                <a16:creationId xmlns:a16="http://schemas.microsoft.com/office/drawing/2014/main" id="{712F4C9C-0484-4DD6-B4BB-73D92802F0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62510" y="4047844"/>
            <a:ext cx="3120648" cy="1624863"/>
          </a:xfrm>
          <a:prstGeom prst="rect">
            <a:avLst/>
          </a:prstGeom>
        </p:spPr>
      </p:pic>
      <p:sp>
        <p:nvSpPr>
          <p:cNvPr id="25" name="矩形: 圆角 24">
            <a:extLst>
              <a:ext uri="{FF2B5EF4-FFF2-40B4-BE49-F238E27FC236}">
                <a16:creationId xmlns:a16="http://schemas.microsoft.com/office/drawing/2014/main" id="{4CD0F90D-805E-45AB-B213-FEE97CE00559}"/>
              </a:ext>
            </a:extLst>
          </p:cNvPr>
          <p:cNvSpPr/>
          <p:nvPr/>
        </p:nvSpPr>
        <p:spPr>
          <a:xfrm>
            <a:off x="6276628" y="1545209"/>
            <a:ext cx="4662291" cy="4127498"/>
          </a:xfrm>
          <a:prstGeom prst="roundRect">
            <a:avLst>
              <a:gd name="adj" fmla="val 2292"/>
            </a:avLst>
          </a:prstGeom>
          <a:solidFill>
            <a:schemeClr val="bg1"/>
          </a:solidFill>
          <a:ln>
            <a:noFill/>
          </a:ln>
          <a:effectLst>
            <a:outerShdw blurRad="266700" dist="38100" dir="5400000" algn="t" rotWithShape="0">
              <a:srgbClr val="3F58AC">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26" name="文本框 25">
            <a:extLst>
              <a:ext uri="{FF2B5EF4-FFF2-40B4-BE49-F238E27FC236}">
                <a16:creationId xmlns:a16="http://schemas.microsoft.com/office/drawing/2014/main" id="{624B5E2A-E24F-44FC-852C-F4DA21DE0041}"/>
              </a:ext>
            </a:extLst>
          </p:cNvPr>
          <p:cNvSpPr txBox="1"/>
          <p:nvPr/>
        </p:nvSpPr>
        <p:spPr>
          <a:xfrm>
            <a:off x="6429344" y="2393698"/>
            <a:ext cx="4323400" cy="1156855"/>
          </a:xfrm>
          <a:prstGeom prst="rect">
            <a:avLst/>
          </a:prstGeom>
          <a:noFill/>
        </p:spPr>
        <p:txBody>
          <a:bodyPr wrap="square">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红帽操作系统（必需）。由开源软件及全球服务型系统开发商红帽公司出品，是一款相当稳定、出色的</a:t>
            </a:r>
            <a:r>
              <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Linux</a:t>
            </a: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操作系统。</a:t>
            </a:r>
          </a:p>
        </p:txBody>
      </p:sp>
      <p:sp>
        <p:nvSpPr>
          <p:cNvPr id="27" name="任意多边形: 形状 26">
            <a:extLst>
              <a:ext uri="{FF2B5EF4-FFF2-40B4-BE49-F238E27FC236}">
                <a16:creationId xmlns:a16="http://schemas.microsoft.com/office/drawing/2014/main" id="{B5487E11-B489-472A-A2AC-9E59F8E441A2}"/>
              </a:ext>
            </a:extLst>
          </p:cNvPr>
          <p:cNvSpPr/>
          <p:nvPr/>
        </p:nvSpPr>
        <p:spPr>
          <a:xfrm>
            <a:off x="6264780" y="1545209"/>
            <a:ext cx="4691164" cy="761043"/>
          </a:xfrm>
          <a:custGeom>
            <a:avLst/>
            <a:gdLst>
              <a:gd name="connsiteX0" fmla="*/ 74921 w 3268788"/>
              <a:gd name="connsiteY0" fmla="*/ 0 h 981652"/>
              <a:gd name="connsiteX1" fmla="*/ 3193867 w 3268788"/>
              <a:gd name="connsiteY1" fmla="*/ 0 h 981652"/>
              <a:gd name="connsiteX2" fmla="*/ 3268788 w 3268788"/>
              <a:gd name="connsiteY2" fmla="*/ 74921 h 981652"/>
              <a:gd name="connsiteX3" fmla="*/ 3268788 w 3268788"/>
              <a:gd name="connsiteY3" fmla="*/ 981652 h 981652"/>
              <a:gd name="connsiteX4" fmla="*/ 0 w 3268788"/>
              <a:gd name="connsiteY4" fmla="*/ 981652 h 981652"/>
              <a:gd name="connsiteX5" fmla="*/ 0 w 3268788"/>
              <a:gd name="connsiteY5" fmla="*/ 74921 h 981652"/>
              <a:gd name="connsiteX6" fmla="*/ 74921 w 3268788"/>
              <a:gd name="connsiteY6" fmla="*/ 0 h 981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68788" h="981652">
                <a:moveTo>
                  <a:pt x="74921" y="0"/>
                </a:moveTo>
                <a:lnTo>
                  <a:pt x="3193867" y="0"/>
                </a:lnTo>
                <a:cubicBezTo>
                  <a:pt x="3235245" y="0"/>
                  <a:pt x="3268788" y="33543"/>
                  <a:pt x="3268788" y="74921"/>
                </a:cubicBezTo>
                <a:lnTo>
                  <a:pt x="3268788" y="981652"/>
                </a:lnTo>
                <a:lnTo>
                  <a:pt x="0" y="981652"/>
                </a:lnTo>
                <a:lnTo>
                  <a:pt x="0" y="74921"/>
                </a:lnTo>
                <a:cubicBezTo>
                  <a:pt x="0" y="33543"/>
                  <a:pt x="33543" y="0"/>
                  <a:pt x="74921" y="0"/>
                </a:cubicBezTo>
                <a:close/>
              </a:path>
            </a:pathLst>
          </a:custGeom>
          <a:gradFill>
            <a:gsLst>
              <a:gs pos="16000">
                <a:srgbClr val="007DDA"/>
              </a:gs>
              <a:gs pos="100000">
                <a:schemeClr val="accent1">
                  <a:lumMod val="30000"/>
                  <a:lumOff val="70000"/>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28" name="文本框 27">
            <a:extLst>
              <a:ext uri="{FF2B5EF4-FFF2-40B4-BE49-F238E27FC236}">
                <a16:creationId xmlns:a16="http://schemas.microsoft.com/office/drawing/2014/main" id="{A0933778-AEAD-47F9-B0DA-8217C092B176}"/>
              </a:ext>
            </a:extLst>
          </p:cNvPr>
          <p:cNvSpPr txBox="1"/>
          <p:nvPr/>
        </p:nvSpPr>
        <p:spPr>
          <a:xfrm>
            <a:off x="6397306" y="1811894"/>
            <a:ext cx="4335610"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err="1">
                <a:ln>
                  <a:noFill/>
                </a:ln>
                <a:solidFill>
                  <a:prstClr val="white"/>
                </a:solidFill>
                <a:effectLst/>
                <a:uLnTx/>
                <a:uFillTx/>
                <a:latin typeface="微软雅黑" panose="020B0503020204020204" pitchFamily="34" charset="-122"/>
                <a:ea typeface="微软雅黑" panose="020B0503020204020204" pitchFamily="34" charset="-122"/>
              </a:rPr>
              <a:t>RedHatEnterpriseLinux</a:t>
            </a:r>
            <a:r>
              <a:rPr kumimoji="0" lang="en-US" altLang="zh-CN"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 [RHEL] 8</a:t>
            </a:r>
            <a:endParaRPr kumimoji="0" lang="zh-CN" altLang="en-US"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pic>
        <p:nvPicPr>
          <p:cNvPr id="29" name="图片 28">
            <a:extLst>
              <a:ext uri="{FF2B5EF4-FFF2-40B4-BE49-F238E27FC236}">
                <a16:creationId xmlns:a16="http://schemas.microsoft.com/office/drawing/2014/main" id="{C5E61755-7693-4146-8FCD-45E89E94CE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78320" y="3870191"/>
            <a:ext cx="3461842" cy="1802516"/>
          </a:xfrm>
          <a:prstGeom prst="rect">
            <a:avLst/>
          </a:prstGeom>
        </p:spPr>
      </p:pic>
      <p:sp>
        <p:nvSpPr>
          <p:cNvPr id="30" name="文本框 29">
            <a:extLst>
              <a:ext uri="{FF2B5EF4-FFF2-40B4-BE49-F238E27FC236}">
                <a16:creationId xmlns:a16="http://schemas.microsoft.com/office/drawing/2014/main" id="{CA0D8807-57AB-42A2-8853-457BF2DF5902}"/>
              </a:ext>
            </a:extLst>
          </p:cNvPr>
          <p:cNvSpPr txBox="1"/>
          <p:nvPr/>
        </p:nvSpPr>
        <p:spPr>
          <a:xfrm>
            <a:off x="4002750" y="5939392"/>
            <a:ext cx="4186500" cy="369332"/>
          </a:xfrm>
          <a:prstGeom prst="rect">
            <a:avLst/>
          </a:prstGeom>
          <a:noFill/>
        </p:spPr>
        <p:txBody>
          <a:bodyPr wrap="square" rtlCol="0">
            <a:spAutoFit/>
          </a:bodyPr>
          <a:lstStyle/>
          <a:p>
            <a:pPr algn="ctr"/>
            <a:r>
              <a:rPr lang="zh-CN" altLang="en-US" b="1" dirty="0">
                <a:solidFill>
                  <a:srgbClr val="C00000"/>
                </a:solidFill>
                <a:latin typeface="微软雅黑" panose="020B0503020204020204" pitchFamily="34" charset="-122"/>
                <a:ea typeface="微软雅黑" panose="020B0503020204020204" pitchFamily="34" charset="-122"/>
              </a:rPr>
              <a:t>工具准备齐全后请一定要校验完整性</a:t>
            </a:r>
          </a:p>
        </p:txBody>
      </p:sp>
    </p:spTree>
    <p:extLst>
      <p:ext uri="{BB962C8B-B14F-4D97-AF65-F5344CB8AC3E}">
        <p14:creationId xmlns:p14="http://schemas.microsoft.com/office/powerpoint/2010/main" val="120373435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41" presetClass="entr" presetSubtype="0" fill="hold" grpId="0" nodeType="withEffect">
                                  <p:stCondLst>
                                    <p:cond delay="0"/>
                                  </p:stCondLst>
                                  <p:iterate type="lt">
                                    <p:tmPct val="12500"/>
                                  </p:iterate>
                                  <p:childTnLst>
                                    <p:set>
                                      <p:cBhvr>
                                        <p:cTn id="9" dur="1" fill="hold">
                                          <p:stCondLst>
                                            <p:cond delay="0"/>
                                          </p:stCondLst>
                                        </p:cTn>
                                        <p:tgtEl>
                                          <p:spTgt spid="13"/>
                                        </p:tgtEl>
                                        <p:attrNameLst>
                                          <p:attrName>style.visibility</p:attrName>
                                        </p:attrNameLst>
                                      </p:cBhvr>
                                      <p:to>
                                        <p:strVal val="visible"/>
                                      </p:to>
                                    </p:set>
                                    <p:anim calcmode="lin" valueType="num">
                                      <p:cBhvr>
                                        <p:cTn id="10" dur="300" fill="hold"/>
                                        <p:tgtEl>
                                          <p:spTgt spid="13"/>
                                        </p:tgtEl>
                                        <p:attrNameLst>
                                          <p:attrName>ppt_x</p:attrName>
                                        </p:attrNameLst>
                                      </p:cBhvr>
                                      <p:tavLst>
                                        <p:tav tm="0">
                                          <p:val>
                                            <p:strVal val="#ppt_x"/>
                                          </p:val>
                                        </p:tav>
                                        <p:tav tm="50000">
                                          <p:val>
                                            <p:strVal val="#ppt_x+.1"/>
                                          </p:val>
                                        </p:tav>
                                        <p:tav tm="100000">
                                          <p:val>
                                            <p:strVal val="#ppt_x"/>
                                          </p:val>
                                        </p:tav>
                                      </p:tavLst>
                                    </p:anim>
                                    <p:anim calcmode="lin" valueType="num">
                                      <p:cBhvr>
                                        <p:cTn id="11" dur="300" fill="hold"/>
                                        <p:tgtEl>
                                          <p:spTgt spid="13"/>
                                        </p:tgtEl>
                                        <p:attrNameLst>
                                          <p:attrName>ppt_y</p:attrName>
                                        </p:attrNameLst>
                                      </p:cBhvr>
                                      <p:tavLst>
                                        <p:tav tm="0">
                                          <p:val>
                                            <p:strVal val="#ppt_y"/>
                                          </p:val>
                                        </p:tav>
                                        <p:tav tm="100000">
                                          <p:val>
                                            <p:strVal val="#ppt_y"/>
                                          </p:val>
                                        </p:tav>
                                      </p:tavLst>
                                    </p:anim>
                                    <p:anim calcmode="lin" valueType="num">
                                      <p:cBhvr>
                                        <p:cTn id="12" dur="300" fill="hold"/>
                                        <p:tgtEl>
                                          <p:spTgt spid="13"/>
                                        </p:tgtEl>
                                        <p:attrNameLst>
                                          <p:attrName>ppt_h</p:attrName>
                                        </p:attrNameLst>
                                      </p:cBhvr>
                                      <p:tavLst>
                                        <p:tav tm="0">
                                          <p:val>
                                            <p:strVal val="#ppt_h/10"/>
                                          </p:val>
                                        </p:tav>
                                        <p:tav tm="50000">
                                          <p:val>
                                            <p:strVal val="#ppt_h+.01"/>
                                          </p:val>
                                        </p:tav>
                                        <p:tav tm="100000">
                                          <p:val>
                                            <p:strVal val="#ppt_h"/>
                                          </p:val>
                                        </p:tav>
                                      </p:tavLst>
                                    </p:anim>
                                    <p:anim calcmode="lin" valueType="num">
                                      <p:cBhvr>
                                        <p:cTn id="13" dur="300" fill="hold"/>
                                        <p:tgtEl>
                                          <p:spTgt spid="13"/>
                                        </p:tgtEl>
                                        <p:attrNameLst>
                                          <p:attrName>ppt_w</p:attrName>
                                        </p:attrNameLst>
                                      </p:cBhvr>
                                      <p:tavLst>
                                        <p:tav tm="0">
                                          <p:val>
                                            <p:strVal val="#ppt_w/10"/>
                                          </p:val>
                                        </p:tav>
                                        <p:tav tm="50000">
                                          <p:val>
                                            <p:strVal val="#ppt_w+.01"/>
                                          </p:val>
                                        </p:tav>
                                        <p:tav tm="100000">
                                          <p:val>
                                            <p:strVal val="#ppt_w"/>
                                          </p:val>
                                        </p:tav>
                                      </p:tavLst>
                                    </p:anim>
                                    <p:animEffect transition="in" filter="fade">
                                      <p:cBhvr>
                                        <p:cTn id="14" dur="300" tmFilter="0,0; .5, 1; 1, 1"/>
                                        <p:tgtEl>
                                          <p:spTgt spid="13"/>
                                        </p:tgtEl>
                                      </p:cBhvr>
                                    </p:animEffect>
                                  </p:childTnLst>
                                </p:cTn>
                              </p:par>
                              <p:par>
                                <p:cTn id="15" presetID="22" presetClass="entr" presetSubtype="4"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down)">
                                      <p:cBhvr>
                                        <p:cTn id="17" dur="500"/>
                                        <p:tgtEl>
                                          <p:spTgt spid="5"/>
                                        </p:tgtEl>
                                      </p:cBhvr>
                                    </p:animEffect>
                                  </p:childTnLst>
                                </p:cTn>
                              </p:par>
                              <p:par>
                                <p:cTn id="18" presetID="41" presetClass="entr" presetSubtype="0" fill="hold" grpId="0" nodeType="withEffect">
                                  <p:stCondLst>
                                    <p:cond delay="0"/>
                                  </p:stCondLst>
                                  <p:iterate type="lt">
                                    <p:tmPct val="12500"/>
                                  </p:iterate>
                                  <p:childTnLst>
                                    <p:set>
                                      <p:cBhvr>
                                        <p:cTn id="19" dur="1" fill="hold">
                                          <p:stCondLst>
                                            <p:cond delay="0"/>
                                          </p:stCondLst>
                                        </p:cTn>
                                        <p:tgtEl>
                                          <p:spTgt spid="30"/>
                                        </p:tgtEl>
                                        <p:attrNameLst>
                                          <p:attrName>style.visibility</p:attrName>
                                        </p:attrNameLst>
                                      </p:cBhvr>
                                      <p:to>
                                        <p:strVal val="visible"/>
                                      </p:to>
                                    </p:set>
                                    <p:anim calcmode="lin" valueType="num">
                                      <p:cBhvr>
                                        <p:cTn id="20" dur="300" fill="hold"/>
                                        <p:tgtEl>
                                          <p:spTgt spid="30"/>
                                        </p:tgtEl>
                                        <p:attrNameLst>
                                          <p:attrName>ppt_x</p:attrName>
                                        </p:attrNameLst>
                                      </p:cBhvr>
                                      <p:tavLst>
                                        <p:tav tm="0">
                                          <p:val>
                                            <p:strVal val="#ppt_x"/>
                                          </p:val>
                                        </p:tav>
                                        <p:tav tm="50000">
                                          <p:val>
                                            <p:strVal val="#ppt_x+.1"/>
                                          </p:val>
                                        </p:tav>
                                        <p:tav tm="100000">
                                          <p:val>
                                            <p:strVal val="#ppt_x"/>
                                          </p:val>
                                        </p:tav>
                                      </p:tavLst>
                                    </p:anim>
                                    <p:anim calcmode="lin" valueType="num">
                                      <p:cBhvr>
                                        <p:cTn id="21" dur="300" fill="hold"/>
                                        <p:tgtEl>
                                          <p:spTgt spid="30"/>
                                        </p:tgtEl>
                                        <p:attrNameLst>
                                          <p:attrName>ppt_y</p:attrName>
                                        </p:attrNameLst>
                                      </p:cBhvr>
                                      <p:tavLst>
                                        <p:tav tm="0">
                                          <p:val>
                                            <p:strVal val="#ppt_y"/>
                                          </p:val>
                                        </p:tav>
                                        <p:tav tm="100000">
                                          <p:val>
                                            <p:strVal val="#ppt_y"/>
                                          </p:val>
                                        </p:tav>
                                      </p:tavLst>
                                    </p:anim>
                                    <p:anim calcmode="lin" valueType="num">
                                      <p:cBhvr>
                                        <p:cTn id="22" dur="300" fill="hold"/>
                                        <p:tgtEl>
                                          <p:spTgt spid="30"/>
                                        </p:tgtEl>
                                        <p:attrNameLst>
                                          <p:attrName>ppt_h</p:attrName>
                                        </p:attrNameLst>
                                      </p:cBhvr>
                                      <p:tavLst>
                                        <p:tav tm="0">
                                          <p:val>
                                            <p:strVal val="#ppt_h/10"/>
                                          </p:val>
                                        </p:tav>
                                        <p:tav tm="50000">
                                          <p:val>
                                            <p:strVal val="#ppt_h+.01"/>
                                          </p:val>
                                        </p:tav>
                                        <p:tav tm="100000">
                                          <p:val>
                                            <p:strVal val="#ppt_h"/>
                                          </p:val>
                                        </p:tav>
                                      </p:tavLst>
                                    </p:anim>
                                    <p:anim calcmode="lin" valueType="num">
                                      <p:cBhvr>
                                        <p:cTn id="23" dur="300" fill="hold"/>
                                        <p:tgtEl>
                                          <p:spTgt spid="30"/>
                                        </p:tgtEl>
                                        <p:attrNameLst>
                                          <p:attrName>ppt_w</p:attrName>
                                        </p:attrNameLst>
                                      </p:cBhvr>
                                      <p:tavLst>
                                        <p:tav tm="0">
                                          <p:val>
                                            <p:strVal val="#ppt_w/10"/>
                                          </p:val>
                                        </p:tav>
                                        <p:tav tm="50000">
                                          <p:val>
                                            <p:strVal val="#ppt_w+.01"/>
                                          </p:val>
                                        </p:tav>
                                        <p:tav tm="100000">
                                          <p:val>
                                            <p:strVal val="#ppt_w"/>
                                          </p:val>
                                        </p:tav>
                                      </p:tavLst>
                                    </p:anim>
                                    <p:animEffect transition="in" filter="fade">
                                      <p:cBhvr>
                                        <p:cTn id="24" dur="300" tmFilter="0,0; .5, 1; 1, 1"/>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3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菱形 1"/>
          <p:cNvSpPr/>
          <p:nvPr/>
        </p:nvSpPr>
        <p:spPr>
          <a:xfrm>
            <a:off x="4296000" y="876300"/>
            <a:ext cx="3600000" cy="3600000"/>
          </a:xfrm>
          <a:prstGeom prst="diamond">
            <a:avLst/>
          </a:prstGeom>
          <a:noFill/>
          <a:ln w="1270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文本框 5"/>
          <p:cNvSpPr txBox="1"/>
          <p:nvPr/>
        </p:nvSpPr>
        <p:spPr>
          <a:xfrm>
            <a:off x="3371850" y="4978520"/>
            <a:ext cx="5448300" cy="646331"/>
          </a:xfrm>
          <a:prstGeom prst="rect">
            <a:avLst/>
          </a:prstGeom>
          <a:noFill/>
        </p:spPr>
        <p:txBody>
          <a:bodyPr wrap="square" rtlCol="0">
            <a:spAutoFit/>
          </a:bodyPr>
          <a:lstStyle/>
          <a:p>
            <a:pPr algn="ctr"/>
            <a:r>
              <a:rPr lang="zh-CN" altLang="en-US" sz="3600" b="1" dirty="0">
                <a:solidFill>
                  <a:schemeClr val="accent1"/>
                </a:solidFill>
                <a:latin typeface="微软雅黑" panose="020B0503020204020204" pitchFamily="34" charset="-122"/>
                <a:ea typeface="微软雅黑" panose="020B0503020204020204" pitchFamily="34" charset="-122"/>
              </a:rPr>
              <a:t>安装配置</a:t>
            </a:r>
            <a:r>
              <a:rPr lang="en-US" altLang="zh-CN" sz="3600" b="1" dirty="0">
                <a:solidFill>
                  <a:schemeClr val="accent1"/>
                </a:solidFill>
                <a:latin typeface="微软雅黑" panose="020B0503020204020204" pitchFamily="34" charset="-122"/>
                <a:ea typeface="微软雅黑" panose="020B0503020204020204" pitchFamily="34" charset="-122"/>
              </a:rPr>
              <a:t>VM</a:t>
            </a:r>
            <a:r>
              <a:rPr lang="zh-CN" altLang="en-US" sz="3600" b="1" dirty="0">
                <a:solidFill>
                  <a:schemeClr val="accent1"/>
                </a:solidFill>
                <a:latin typeface="微软雅黑" panose="020B0503020204020204" pitchFamily="34" charset="-122"/>
                <a:ea typeface="微软雅黑" panose="020B0503020204020204" pitchFamily="34" charset="-122"/>
              </a:rPr>
              <a:t>虚拟机</a:t>
            </a:r>
          </a:p>
        </p:txBody>
      </p:sp>
      <p:sp>
        <p:nvSpPr>
          <p:cNvPr id="10" name="文本框 9"/>
          <p:cNvSpPr txBox="1"/>
          <p:nvPr/>
        </p:nvSpPr>
        <p:spPr>
          <a:xfrm>
            <a:off x="4210051" y="1891470"/>
            <a:ext cx="3771898" cy="1569660"/>
          </a:xfrm>
          <a:prstGeom prst="rect">
            <a:avLst/>
          </a:prstGeom>
          <a:noFill/>
        </p:spPr>
        <p:txBody>
          <a:bodyPr wrap="square" rtlCol="0">
            <a:spAutoFit/>
          </a:bodyPr>
          <a:lstStyle/>
          <a:p>
            <a:pPr algn="ctr"/>
            <a:r>
              <a:rPr lang="en-US" altLang="zh-CN" sz="4800" b="1" dirty="0">
                <a:solidFill>
                  <a:schemeClr val="accent1"/>
                </a:solidFill>
                <a:latin typeface="Times New Roman" panose="02020603050405020304" pitchFamily="18" charset="0"/>
                <a:ea typeface="微软雅黑" panose="020B0503020204020204" pitchFamily="34" charset="-122"/>
                <a:cs typeface="Times New Roman" panose="02020603050405020304" pitchFamily="18" charset="0"/>
              </a:rPr>
              <a:t>PART</a:t>
            </a:r>
          </a:p>
          <a:p>
            <a:pPr algn="ctr"/>
            <a:r>
              <a:rPr lang="en-US" altLang="zh-CN" sz="4800" b="1" dirty="0">
                <a:solidFill>
                  <a:schemeClr val="accent1"/>
                </a:solidFill>
                <a:latin typeface="Times New Roman" panose="02020603050405020304" pitchFamily="18" charset="0"/>
                <a:ea typeface="微软雅黑" panose="020B0503020204020204" pitchFamily="34" charset="-122"/>
                <a:cs typeface="Times New Roman" panose="02020603050405020304" pitchFamily="18" charset="0"/>
              </a:rPr>
              <a:t>TWO</a:t>
            </a:r>
            <a:endParaRPr lang="zh-CN" altLang="en-US" sz="4800" b="1" dirty="0">
              <a:solidFill>
                <a:schemeClr val="accent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5" name="直角三角形 14"/>
          <p:cNvSpPr>
            <a:spLocks noChangeAspect="1"/>
          </p:cNvSpPr>
          <p:nvPr/>
        </p:nvSpPr>
        <p:spPr>
          <a:xfrm rot="5400000" flipV="1">
            <a:off x="6181948" y="772576"/>
            <a:ext cx="1800000" cy="1800000"/>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FB9C94EE-C5CA-4EB8-9D3E-C8A7C8CB725B}"/>
              </a:ext>
            </a:extLst>
          </p:cNvPr>
          <p:cNvSpPr txBox="1"/>
          <p:nvPr/>
        </p:nvSpPr>
        <p:spPr>
          <a:xfrm>
            <a:off x="2240797" y="5581590"/>
            <a:ext cx="7710406" cy="400110"/>
          </a:xfrm>
          <a:prstGeom prst="rect">
            <a:avLst/>
          </a:prstGeom>
          <a:noFill/>
        </p:spPr>
        <p:txBody>
          <a:bodyPr wrap="square" rtlCol="0">
            <a:spAutoFit/>
          </a:bodyPr>
          <a:lstStyle/>
          <a:p>
            <a:pPr algn="ctr"/>
            <a:r>
              <a:rPr lang="en-US" altLang="zh-CN" sz="2000" dirty="0">
                <a:solidFill>
                  <a:schemeClr val="accent1"/>
                </a:solidFill>
                <a:latin typeface="微软雅黑" panose="020B0503020204020204" pitchFamily="34" charset="-122"/>
                <a:ea typeface="微软雅黑" panose="020B0503020204020204" pitchFamily="34" charset="-122"/>
              </a:rPr>
              <a:t>Installing and configuring the VM virtual machine</a:t>
            </a:r>
          </a:p>
        </p:txBody>
      </p:sp>
    </p:spTree>
    <p:extLst>
      <p:ext uri="{BB962C8B-B14F-4D97-AF65-F5344CB8AC3E}">
        <p14:creationId xmlns:p14="http://schemas.microsoft.com/office/powerpoint/2010/main" val="1072031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400"/>
                                        <p:tgtEl>
                                          <p:spTgt spid="15"/>
                                        </p:tgtEl>
                                      </p:cBhvr>
                                    </p:animEffect>
                                  </p:childTnLst>
                                </p:cTn>
                              </p:par>
                              <p:par>
                                <p:cTn id="8" presetID="41" presetClass="entr" presetSubtype="0" fill="hold" grpId="0" nodeType="withEffect">
                                  <p:stCondLst>
                                    <p:cond delay="250"/>
                                  </p:stCondLst>
                                  <p:iterate type="lt">
                                    <p:tmPct val="14286"/>
                                  </p:iterate>
                                  <p:childTnLst>
                                    <p:set>
                                      <p:cBhvr>
                                        <p:cTn id="9" dur="1" fill="hold">
                                          <p:stCondLst>
                                            <p:cond delay="0"/>
                                          </p:stCondLst>
                                        </p:cTn>
                                        <p:tgtEl>
                                          <p:spTgt spid="10"/>
                                        </p:tgtEl>
                                        <p:attrNameLst>
                                          <p:attrName>style.visibility</p:attrName>
                                        </p:attrNameLst>
                                      </p:cBhvr>
                                      <p:to>
                                        <p:strVal val="visible"/>
                                      </p:to>
                                    </p:set>
                                    <p:anim calcmode="lin" valueType="num">
                                      <p:cBhvr>
                                        <p:cTn id="10" dur="500" fill="hold"/>
                                        <p:tgtEl>
                                          <p:spTgt spid="10"/>
                                        </p:tgtEl>
                                        <p:attrNameLst>
                                          <p:attrName>ppt_x</p:attrName>
                                        </p:attrNameLst>
                                      </p:cBhvr>
                                      <p:tavLst>
                                        <p:tav tm="0">
                                          <p:val>
                                            <p:strVal val="#ppt_x"/>
                                          </p:val>
                                        </p:tav>
                                        <p:tav tm="50000">
                                          <p:val>
                                            <p:strVal val="#ppt_x+.1"/>
                                          </p:val>
                                        </p:tav>
                                        <p:tav tm="100000">
                                          <p:val>
                                            <p:strVal val="#ppt_x"/>
                                          </p:val>
                                        </p:tav>
                                      </p:tavLst>
                                    </p:anim>
                                    <p:anim calcmode="lin" valueType="num">
                                      <p:cBhvr>
                                        <p:cTn id="11" dur="500" fill="hold"/>
                                        <p:tgtEl>
                                          <p:spTgt spid="10"/>
                                        </p:tgtEl>
                                        <p:attrNameLst>
                                          <p:attrName>ppt_y</p:attrName>
                                        </p:attrNameLst>
                                      </p:cBhvr>
                                      <p:tavLst>
                                        <p:tav tm="0">
                                          <p:val>
                                            <p:strVal val="#ppt_y"/>
                                          </p:val>
                                        </p:tav>
                                        <p:tav tm="100000">
                                          <p:val>
                                            <p:strVal val="#ppt_y"/>
                                          </p:val>
                                        </p:tav>
                                      </p:tavLst>
                                    </p:anim>
                                    <p:anim calcmode="lin" valueType="num">
                                      <p:cBhvr>
                                        <p:cTn id="12" dur="500" fill="hold"/>
                                        <p:tgtEl>
                                          <p:spTgt spid="10"/>
                                        </p:tgtEl>
                                        <p:attrNameLst>
                                          <p:attrName>ppt_h</p:attrName>
                                        </p:attrNameLst>
                                      </p:cBhvr>
                                      <p:tavLst>
                                        <p:tav tm="0">
                                          <p:val>
                                            <p:strVal val="#ppt_h/10"/>
                                          </p:val>
                                        </p:tav>
                                        <p:tav tm="50000">
                                          <p:val>
                                            <p:strVal val="#ppt_h+.01"/>
                                          </p:val>
                                        </p:tav>
                                        <p:tav tm="100000">
                                          <p:val>
                                            <p:strVal val="#ppt_h"/>
                                          </p:val>
                                        </p:tav>
                                      </p:tavLst>
                                    </p:anim>
                                    <p:anim calcmode="lin" valueType="num">
                                      <p:cBhvr>
                                        <p:cTn id="13" dur="500" fill="hold"/>
                                        <p:tgtEl>
                                          <p:spTgt spid="10"/>
                                        </p:tgtEl>
                                        <p:attrNameLst>
                                          <p:attrName>ppt_w</p:attrName>
                                        </p:attrNameLst>
                                      </p:cBhvr>
                                      <p:tavLst>
                                        <p:tav tm="0">
                                          <p:val>
                                            <p:strVal val="#ppt_w/10"/>
                                          </p:val>
                                        </p:tav>
                                        <p:tav tm="50000">
                                          <p:val>
                                            <p:strVal val="#ppt_w+.01"/>
                                          </p:val>
                                        </p:tav>
                                        <p:tav tm="100000">
                                          <p:val>
                                            <p:strVal val="#ppt_w"/>
                                          </p:val>
                                        </p:tav>
                                      </p:tavLst>
                                    </p:anim>
                                    <p:animEffect transition="in" filter="fade">
                                      <p:cBhvr>
                                        <p:cTn id="14" dur="500" tmFilter="0,0; .5, 1; 1, 1"/>
                                        <p:tgtEl>
                                          <p:spTgt spid="10"/>
                                        </p:tgtEl>
                                      </p:cBhvr>
                                    </p:animEffect>
                                  </p:childTnLst>
                                </p:cTn>
                              </p:par>
                              <p:par>
                                <p:cTn id="15" presetID="10" presetClass="entr" presetSubtype="0" fill="hold" grpId="0" nodeType="withEffect">
                                  <p:stCondLst>
                                    <p:cond delay="50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700"/>
                                        <p:tgtEl>
                                          <p:spTgt spid="6"/>
                                        </p:tgtEl>
                                      </p:cBhvr>
                                    </p:animEffect>
                                  </p:childTnLst>
                                </p:cTn>
                              </p:par>
                              <p:par>
                                <p:cTn id="18" presetID="10" presetClass="entr" presetSubtype="0" fill="hold" grpId="0" nodeType="withEffect">
                                  <p:stCondLst>
                                    <p:cond delay="50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7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15" grpId="0" animBg="1"/>
      <p:bldP spid="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695325" y="318442"/>
            <a:ext cx="4315960" cy="461665"/>
          </a:xfrm>
          <a:prstGeom prst="rect">
            <a:avLst/>
          </a:prstGeom>
          <a:noFill/>
        </p:spPr>
        <p:txBody>
          <a:bodyPr wrap="square" rtlCol="0">
            <a:spAutoFit/>
          </a:bodyPr>
          <a:lstStyle/>
          <a:p>
            <a:r>
              <a:rPr lang="zh-CN" altLang="en-US" sz="2400" b="1" dirty="0">
                <a:solidFill>
                  <a:schemeClr val="tx1">
                    <a:lumMod val="95000"/>
                    <a:lumOff val="5000"/>
                  </a:schemeClr>
                </a:solidFill>
                <a:latin typeface="微软雅黑" panose="020B0503020204020204" pitchFamily="34" charset="-122"/>
                <a:ea typeface="微软雅黑" panose="020B0503020204020204" pitchFamily="34" charset="-122"/>
              </a:rPr>
              <a:t>虚拟机的好处</a:t>
            </a:r>
          </a:p>
        </p:txBody>
      </p:sp>
      <p:grpSp>
        <p:nvGrpSpPr>
          <p:cNvPr id="31" name="组合 30"/>
          <p:cNvGrpSpPr/>
          <p:nvPr/>
        </p:nvGrpSpPr>
        <p:grpSpPr>
          <a:xfrm>
            <a:off x="123780" y="359255"/>
            <a:ext cx="445894" cy="351309"/>
            <a:chOff x="123780" y="534395"/>
            <a:chExt cx="445894" cy="351309"/>
          </a:xfrm>
        </p:grpSpPr>
        <p:sp>
          <p:nvSpPr>
            <p:cNvPr id="32" name="等腰三角形 31"/>
            <p:cNvSpPr/>
            <p:nvPr/>
          </p:nvSpPr>
          <p:spPr>
            <a:xfrm>
              <a:off x="382996" y="534395"/>
              <a:ext cx="186678" cy="160930"/>
            </a:xfrm>
            <a:prstGeom prst="triangle">
              <a:avLst/>
            </a:prstGeom>
            <a:solidFill>
              <a:schemeClr val="accent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等腰三角形 32"/>
            <p:cNvSpPr/>
            <p:nvPr/>
          </p:nvSpPr>
          <p:spPr>
            <a:xfrm rot="1110499">
              <a:off x="203197" y="561123"/>
              <a:ext cx="309372" cy="272312"/>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等腰三角形 33"/>
            <p:cNvSpPr/>
            <p:nvPr/>
          </p:nvSpPr>
          <p:spPr>
            <a:xfrm>
              <a:off x="123780" y="809504"/>
              <a:ext cx="88392" cy="76200"/>
            </a:xfrm>
            <a:prstGeom prst="triangle">
              <a:avLst/>
            </a:prstGeom>
            <a:solidFill>
              <a:schemeClr val="accent1">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10670045" y="6308725"/>
            <a:ext cx="826630" cy="549275"/>
            <a:chOff x="9868845" y="-64101"/>
            <a:chExt cx="826630" cy="549275"/>
          </a:xfrm>
        </p:grpSpPr>
        <p:sp>
          <p:nvSpPr>
            <p:cNvPr id="2" name="矩形 1"/>
            <p:cNvSpPr/>
            <p:nvPr/>
          </p:nvSpPr>
          <p:spPr>
            <a:xfrm>
              <a:off x="9868845" y="-64101"/>
              <a:ext cx="826630" cy="54927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9989121" y="10481"/>
              <a:ext cx="586078" cy="400110"/>
            </a:xfrm>
            <a:prstGeom prst="rect">
              <a:avLst/>
            </a:prstGeom>
            <a:noFill/>
          </p:spPr>
          <p:txBody>
            <a:bodyPr wrap="square" rtlCol="0">
              <a:spAutoFit/>
            </a:bodyPr>
            <a:lstStyle/>
            <a:p>
              <a:pPr algn="ctr"/>
              <a:r>
                <a:rPr lang="en-US" altLang="zh-CN" sz="2000" b="1" dirty="0">
                  <a:solidFill>
                    <a:schemeClr val="bg1"/>
                  </a:solidFill>
                  <a:latin typeface="微软雅黑" panose="020B0503020204020204" pitchFamily="34" charset="-122"/>
                  <a:ea typeface="微软雅黑" panose="020B0503020204020204" pitchFamily="34" charset="-122"/>
                </a:rPr>
                <a:t>07</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grpSp>
      <p:grpSp>
        <p:nvGrpSpPr>
          <p:cNvPr id="7" name="组合 6">
            <a:extLst>
              <a:ext uri="{FF2B5EF4-FFF2-40B4-BE49-F238E27FC236}">
                <a16:creationId xmlns:a16="http://schemas.microsoft.com/office/drawing/2014/main" id="{A9E5FAB9-6776-4E2C-96D0-71D9A38DEBAD}"/>
              </a:ext>
            </a:extLst>
          </p:cNvPr>
          <p:cNvGrpSpPr/>
          <p:nvPr/>
        </p:nvGrpSpPr>
        <p:grpSpPr>
          <a:xfrm>
            <a:off x="695324" y="1384187"/>
            <a:ext cx="4180205" cy="2042411"/>
            <a:chOff x="695324" y="1384187"/>
            <a:chExt cx="4180205" cy="2042411"/>
          </a:xfrm>
        </p:grpSpPr>
        <p:cxnSp>
          <p:nvCxnSpPr>
            <p:cNvPr id="21" name="直接连接符 20">
              <a:extLst>
                <a:ext uri="{FF2B5EF4-FFF2-40B4-BE49-F238E27FC236}">
                  <a16:creationId xmlns:a16="http://schemas.microsoft.com/office/drawing/2014/main" id="{864B51EA-C834-47E9-9464-7E2C03968BDA}"/>
                </a:ext>
              </a:extLst>
            </p:cNvPr>
            <p:cNvCxnSpPr/>
            <p:nvPr/>
          </p:nvCxnSpPr>
          <p:spPr>
            <a:xfrm>
              <a:off x="695325" y="1938542"/>
              <a:ext cx="3767328" cy="0"/>
            </a:xfrm>
            <a:prstGeom prst="line">
              <a:avLst/>
            </a:prstGeom>
            <a:ln w="22225"/>
          </p:spPr>
          <p:style>
            <a:lnRef idx="1">
              <a:schemeClr val="accent1"/>
            </a:lnRef>
            <a:fillRef idx="0">
              <a:schemeClr val="accent1"/>
            </a:fillRef>
            <a:effectRef idx="0">
              <a:schemeClr val="accent1"/>
            </a:effectRef>
            <a:fontRef idx="minor">
              <a:schemeClr val="tx1"/>
            </a:fontRef>
          </p:style>
        </p:cxnSp>
        <p:sp>
          <p:nvSpPr>
            <p:cNvPr id="22" name="文本框 21">
              <a:extLst>
                <a:ext uri="{FF2B5EF4-FFF2-40B4-BE49-F238E27FC236}">
                  <a16:creationId xmlns:a16="http://schemas.microsoft.com/office/drawing/2014/main" id="{9A7DADFB-6056-459A-9946-91A46D066013}"/>
                </a:ext>
              </a:extLst>
            </p:cNvPr>
            <p:cNvSpPr txBox="1"/>
            <p:nvPr/>
          </p:nvSpPr>
          <p:spPr>
            <a:xfrm>
              <a:off x="1167956" y="1522969"/>
              <a:ext cx="2999232" cy="400110"/>
            </a:xfrm>
            <a:prstGeom prst="rect">
              <a:avLst/>
            </a:prstGeom>
            <a:noFill/>
          </p:spPr>
          <p:txBody>
            <a:bodyPr wrap="square" rtlCol="0">
              <a:spAutoFit/>
            </a:bodyPr>
            <a:lstStyle/>
            <a:p>
              <a:r>
                <a:rPr lang="zh-CN" altLang="en-US" sz="2000" b="1" dirty="0">
                  <a:solidFill>
                    <a:schemeClr val="accent1"/>
                  </a:solidFill>
                  <a:latin typeface="微软雅黑" panose="020B0503020204020204" pitchFamily="34" charset="-122"/>
                  <a:ea typeface="微软雅黑" panose="020B0503020204020204" pitchFamily="34" charset="-122"/>
                </a:rPr>
                <a:t>同时运行多个系统</a:t>
              </a:r>
            </a:p>
          </p:txBody>
        </p:sp>
        <p:sp>
          <p:nvSpPr>
            <p:cNvPr id="23" name="Freeform 5">
              <a:extLst>
                <a:ext uri="{FF2B5EF4-FFF2-40B4-BE49-F238E27FC236}">
                  <a16:creationId xmlns:a16="http://schemas.microsoft.com/office/drawing/2014/main" id="{EFD3A57D-029D-4AEE-A336-8DDEB0FE58DC}"/>
                </a:ext>
              </a:extLst>
            </p:cNvPr>
            <p:cNvSpPr>
              <a:spLocks noEditPoints="1"/>
            </p:cNvSpPr>
            <p:nvPr/>
          </p:nvSpPr>
          <p:spPr bwMode="auto">
            <a:xfrm>
              <a:off x="719006" y="1384187"/>
              <a:ext cx="374686" cy="521624"/>
            </a:xfrm>
            <a:custGeom>
              <a:avLst/>
              <a:gdLst>
                <a:gd name="T0" fmla="*/ 31 w 83"/>
                <a:gd name="T1" fmla="*/ 75 h 117"/>
                <a:gd name="T2" fmla="*/ 28 w 83"/>
                <a:gd name="T3" fmla="*/ 38 h 117"/>
                <a:gd name="T4" fmla="*/ 34 w 83"/>
                <a:gd name="T5" fmla="*/ 35 h 117"/>
                <a:gd name="T6" fmla="*/ 42 w 83"/>
                <a:gd name="T7" fmla="*/ 37 h 117"/>
                <a:gd name="T8" fmla="*/ 49 w 83"/>
                <a:gd name="T9" fmla="*/ 35 h 117"/>
                <a:gd name="T10" fmla="*/ 56 w 83"/>
                <a:gd name="T11" fmla="*/ 37 h 117"/>
                <a:gd name="T12" fmla="*/ 51 w 83"/>
                <a:gd name="T13" fmla="*/ 64 h 117"/>
                <a:gd name="T14" fmla="*/ 62 w 83"/>
                <a:gd name="T15" fmla="*/ 56 h 117"/>
                <a:gd name="T16" fmla="*/ 24 w 83"/>
                <a:gd name="T17" fmla="*/ 13 h 117"/>
                <a:gd name="T18" fmla="*/ 62 w 83"/>
                <a:gd name="T19" fmla="*/ 42 h 117"/>
                <a:gd name="T20" fmla="*/ 60 w 83"/>
                <a:gd name="T21" fmla="*/ 47 h 117"/>
                <a:gd name="T22" fmla="*/ 56 w 83"/>
                <a:gd name="T23" fmla="*/ 97 h 117"/>
                <a:gd name="T24" fmla="*/ 32 w 83"/>
                <a:gd name="T25" fmla="*/ 93 h 117"/>
                <a:gd name="T26" fmla="*/ 56 w 83"/>
                <a:gd name="T27" fmla="*/ 90 h 117"/>
                <a:gd name="T28" fmla="*/ 25 w 83"/>
                <a:gd name="T29" fmla="*/ 86 h 117"/>
                <a:gd name="T30" fmla="*/ 24 w 83"/>
                <a:gd name="T31" fmla="*/ 93 h 117"/>
                <a:gd name="T32" fmla="*/ 25 w 83"/>
                <a:gd name="T33" fmla="*/ 102 h 117"/>
                <a:gd name="T34" fmla="*/ 57 w 83"/>
                <a:gd name="T35" fmla="*/ 102 h 117"/>
                <a:gd name="T36" fmla="*/ 32 w 83"/>
                <a:gd name="T37" fmla="*/ 98 h 117"/>
                <a:gd name="T38" fmla="*/ 25 w 83"/>
                <a:gd name="T39" fmla="*/ 108 h 117"/>
                <a:gd name="T40" fmla="*/ 20 w 83"/>
                <a:gd name="T41" fmla="*/ 102 h 117"/>
                <a:gd name="T42" fmla="*/ 19 w 83"/>
                <a:gd name="T43" fmla="*/ 92 h 117"/>
                <a:gd name="T44" fmla="*/ 20 w 83"/>
                <a:gd name="T45" fmla="*/ 85 h 117"/>
                <a:gd name="T46" fmla="*/ 14 w 83"/>
                <a:gd name="T47" fmla="*/ 61 h 117"/>
                <a:gd name="T48" fmla="*/ 63 w 83"/>
                <a:gd name="T49" fmla="*/ 5 h 117"/>
                <a:gd name="T50" fmla="*/ 60 w 83"/>
                <a:gd name="T51" fmla="*/ 83 h 117"/>
                <a:gd name="T52" fmla="*/ 60 w 83"/>
                <a:gd name="T53" fmla="*/ 91 h 117"/>
                <a:gd name="T54" fmla="*/ 60 w 83"/>
                <a:gd name="T55" fmla="*/ 99 h 117"/>
                <a:gd name="T56" fmla="*/ 59 w 83"/>
                <a:gd name="T57" fmla="*/ 108 h 117"/>
                <a:gd name="T58" fmla="*/ 34 w 83"/>
                <a:gd name="T59" fmla="*/ 75 h 117"/>
                <a:gd name="T60" fmla="*/ 37 w 83"/>
                <a:gd name="T61" fmla="*/ 75 h 117"/>
                <a:gd name="T62" fmla="*/ 39 w 83"/>
                <a:gd name="T63" fmla="*/ 65 h 117"/>
                <a:gd name="T64" fmla="*/ 40 w 83"/>
                <a:gd name="T65" fmla="*/ 50 h 117"/>
                <a:gd name="T66" fmla="*/ 46 w 83"/>
                <a:gd name="T67" fmla="*/ 49 h 117"/>
                <a:gd name="T68" fmla="*/ 44 w 83"/>
                <a:gd name="T69" fmla="*/ 52 h 117"/>
                <a:gd name="T70" fmla="*/ 46 w 83"/>
                <a:gd name="T71" fmla="*/ 65 h 117"/>
                <a:gd name="T72" fmla="*/ 42 w 83"/>
                <a:gd name="T73" fmla="*/ 75 h 117"/>
                <a:gd name="T74" fmla="*/ 41 w 83"/>
                <a:gd name="T75" fmla="*/ 75 h 117"/>
                <a:gd name="T76" fmla="*/ 41 w 83"/>
                <a:gd name="T77" fmla="*/ 75 h 117"/>
                <a:gd name="T78" fmla="*/ 47 w 83"/>
                <a:gd name="T79" fmla="*/ 66 h 117"/>
                <a:gd name="T80" fmla="*/ 49 w 83"/>
                <a:gd name="T81" fmla="*/ 75 h 117"/>
                <a:gd name="T82" fmla="*/ 32 w 83"/>
                <a:gd name="T83" fmla="*/ 38 h 117"/>
                <a:gd name="T84" fmla="*/ 42 w 83"/>
                <a:gd name="T85" fmla="*/ 38 h 117"/>
                <a:gd name="T86" fmla="*/ 43 w 83"/>
                <a:gd name="T87" fmla="*/ 38 h 117"/>
                <a:gd name="T88" fmla="*/ 52 w 83"/>
                <a:gd name="T89" fmla="*/ 38 h 117"/>
                <a:gd name="T90" fmla="*/ 48 w 83"/>
                <a:gd name="T91" fmla="*/ 53 h 117"/>
                <a:gd name="T92" fmla="*/ 49 w 83"/>
                <a:gd name="T93" fmla="*/ 46 h 117"/>
                <a:gd name="T94" fmla="*/ 35 w 83"/>
                <a:gd name="T95" fmla="*/ 48 h 117"/>
                <a:gd name="T96" fmla="*/ 37 w 83"/>
                <a:gd name="T97" fmla="*/ 53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3" h="117">
                  <a:moveTo>
                    <a:pt x="13" y="25"/>
                  </a:moveTo>
                  <a:cubicBezTo>
                    <a:pt x="10" y="38"/>
                    <a:pt x="15" y="47"/>
                    <a:pt x="21" y="56"/>
                  </a:cubicBezTo>
                  <a:cubicBezTo>
                    <a:pt x="25" y="62"/>
                    <a:pt x="29" y="68"/>
                    <a:pt x="31" y="75"/>
                  </a:cubicBezTo>
                  <a:cubicBezTo>
                    <a:pt x="31" y="75"/>
                    <a:pt x="31" y="75"/>
                    <a:pt x="31" y="75"/>
                  </a:cubicBezTo>
                  <a:cubicBezTo>
                    <a:pt x="31" y="69"/>
                    <a:pt x="31" y="69"/>
                    <a:pt x="31" y="69"/>
                  </a:cubicBezTo>
                  <a:cubicBezTo>
                    <a:pt x="31" y="67"/>
                    <a:pt x="32" y="66"/>
                    <a:pt x="33" y="64"/>
                  </a:cubicBezTo>
                  <a:cubicBezTo>
                    <a:pt x="34" y="64"/>
                    <a:pt x="35" y="63"/>
                    <a:pt x="36" y="63"/>
                  </a:cubicBezTo>
                  <a:cubicBezTo>
                    <a:pt x="28" y="38"/>
                    <a:pt x="28" y="38"/>
                    <a:pt x="28" y="38"/>
                  </a:cubicBezTo>
                  <a:cubicBezTo>
                    <a:pt x="27" y="37"/>
                    <a:pt x="27" y="37"/>
                    <a:pt x="27" y="37"/>
                  </a:cubicBezTo>
                  <a:cubicBezTo>
                    <a:pt x="28" y="37"/>
                    <a:pt x="28" y="37"/>
                    <a:pt x="28" y="37"/>
                  </a:cubicBezTo>
                  <a:cubicBezTo>
                    <a:pt x="30" y="37"/>
                    <a:pt x="31" y="37"/>
                    <a:pt x="32" y="37"/>
                  </a:cubicBezTo>
                  <a:cubicBezTo>
                    <a:pt x="33" y="37"/>
                    <a:pt x="34" y="36"/>
                    <a:pt x="34" y="35"/>
                  </a:cubicBezTo>
                  <a:cubicBezTo>
                    <a:pt x="35" y="35"/>
                    <a:pt x="35" y="35"/>
                    <a:pt x="35" y="35"/>
                  </a:cubicBezTo>
                  <a:cubicBezTo>
                    <a:pt x="35" y="35"/>
                    <a:pt x="35" y="35"/>
                    <a:pt x="35" y="35"/>
                  </a:cubicBezTo>
                  <a:cubicBezTo>
                    <a:pt x="36" y="36"/>
                    <a:pt x="37" y="36"/>
                    <a:pt x="38" y="36"/>
                  </a:cubicBezTo>
                  <a:cubicBezTo>
                    <a:pt x="39" y="37"/>
                    <a:pt x="41" y="37"/>
                    <a:pt x="42" y="37"/>
                  </a:cubicBezTo>
                  <a:cubicBezTo>
                    <a:pt x="42" y="37"/>
                    <a:pt x="42" y="37"/>
                    <a:pt x="42" y="37"/>
                  </a:cubicBezTo>
                  <a:cubicBezTo>
                    <a:pt x="42" y="37"/>
                    <a:pt x="42" y="37"/>
                    <a:pt x="42" y="37"/>
                  </a:cubicBezTo>
                  <a:cubicBezTo>
                    <a:pt x="44" y="37"/>
                    <a:pt x="45" y="37"/>
                    <a:pt x="46" y="36"/>
                  </a:cubicBezTo>
                  <a:cubicBezTo>
                    <a:pt x="47" y="36"/>
                    <a:pt x="48" y="36"/>
                    <a:pt x="49" y="35"/>
                  </a:cubicBezTo>
                  <a:cubicBezTo>
                    <a:pt x="49" y="35"/>
                    <a:pt x="49" y="35"/>
                    <a:pt x="49" y="35"/>
                  </a:cubicBezTo>
                  <a:cubicBezTo>
                    <a:pt x="50" y="35"/>
                    <a:pt x="50" y="35"/>
                    <a:pt x="50" y="35"/>
                  </a:cubicBezTo>
                  <a:cubicBezTo>
                    <a:pt x="51" y="36"/>
                    <a:pt x="51" y="37"/>
                    <a:pt x="52" y="37"/>
                  </a:cubicBezTo>
                  <a:cubicBezTo>
                    <a:pt x="54" y="37"/>
                    <a:pt x="55" y="37"/>
                    <a:pt x="56" y="37"/>
                  </a:cubicBezTo>
                  <a:cubicBezTo>
                    <a:pt x="57" y="37"/>
                    <a:pt x="57" y="37"/>
                    <a:pt x="57" y="37"/>
                  </a:cubicBezTo>
                  <a:cubicBezTo>
                    <a:pt x="57" y="38"/>
                    <a:pt x="57" y="38"/>
                    <a:pt x="57" y="38"/>
                  </a:cubicBezTo>
                  <a:cubicBezTo>
                    <a:pt x="48" y="63"/>
                    <a:pt x="48" y="63"/>
                    <a:pt x="48" y="63"/>
                  </a:cubicBezTo>
                  <a:cubicBezTo>
                    <a:pt x="49" y="63"/>
                    <a:pt x="50" y="64"/>
                    <a:pt x="51" y="64"/>
                  </a:cubicBezTo>
                  <a:cubicBezTo>
                    <a:pt x="51" y="64"/>
                    <a:pt x="51" y="64"/>
                    <a:pt x="51" y="64"/>
                  </a:cubicBezTo>
                  <a:cubicBezTo>
                    <a:pt x="52" y="66"/>
                    <a:pt x="53" y="67"/>
                    <a:pt x="53" y="69"/>
                  </a:cubicBezTo>
                  <a:cubicBezTo>
                    <a:pt x="53" y="74"/>
                    <a:pt x="53" y="74"/>
                    <a:pt x="53" y="74"/>
                  </a:cubicBezTo>
                  <a:cubicBezTo>
                    <a:pt x="54" y="68"/>
                    <a:pt x="58" y="62"/>
                    <a:pt x="62" y="56"/>
                  </a:cubicBezTo>
                  <a:cubicBezTo>
                    <a:pt x="67" y="47"/>
                    <a:pt x="73" y="38"/>
                    <a:pt x="70" y="25"/>
                  </a:cubicBezTo>
                  <a:cubicBezTo>
                    <a:pt x="68" y="20"/>
                    <a:pt x="64" y="16"/>
                    <a:pt x="59" y="13"/>
                  </a:cubicBezTo>
                  <a:cubicBezTo>
                    <a:pt x="54" y="11"/>
                    <a:pt x="48" y="9"/>
                    <a:pt x="41" y="9"/>
                  </a:cubicBezTo>
                  <a:cubicBezTo>
                    <a:pt x="35" y="9"/>
                    <a:pt x="29" y="11"/>
                    <a:pt x="24" y="13"/>
                  </a:cubicBezTo>
                  <a:cubicBezTo>
                    <a:pt x="18" y="16"/>
                    <a:pt x="15" y="20"/>
                    <a:pt x="13" y="25"/>
                  </a:cubicBezTo>
                  <a:close/>
                  <a:moveTo>
                    <a:pt x="65" y="24"/>
                  </a:moveTo>
                  <a:cubicBezTo>
                    <a:pt x="69" y="30"/>
                    <a:pt x="69" y="38"/>
                    <a:pt x="65" y="44"/>
                  </a:cubicBezTo>
                  <a:cubicBezTo>
                    <a:pt x="62" y="42"/>
                    <a:pt x="62" y="42"/>
                    <a:pt x="62" y="42"/>
                  </a:cubicBezTo>
                  <a:cubicBezTo>
                    <a:pt x="64" y="37"/>
                    <a:pt x="65" y="31"/>
                    <a:pt x="65" y="24"/>
                  </a:cubicBezTo>
                  <a:close/>
                  <a:moveTo>
                    <a:pt x="62" y="48"/>
                  </a:moveTo>
                  <a:cubicBezTo>
                    <a:pt x="61" y="50"/>
                    <a:pt x="59" y="51"/>
                    <a:pt x="57" y="52"/>
                  </a:cubicBezTo>
                  <a:cubicBezTo>
                    <a:pt x="58" y="50"/>
                    <a:pt x="59" y="48"/>
                    <a:pt x="60" y="47"/>
                  </a:cubicBezTo>
                  <a:cubicBezTo>
                    <a:pt x="62" y="48"/>
                    <a:pt x="62" y="48"/>
                    <a:pt x="62" y="48"/>
                  </a:cubicBezTo>
                  <a:close/>
                  <a:moveTo>
                    <a:pt x="32" y="98"/>
                  </a:moveTo>
                  <a:cubicBezTo>
                    <a:pt x="37" y="99"/>
                    <a:pt x="41" y="99"/>
                    <a:pt x="45" y="99"/>
                  </a:cubicBezTo>
                  <a:cubicBezTo>
                    <a:pt x="49" y="98"/>
                    <a:pt x="52" y="98"/>
                    <a:pt x="56" y="97"/>
                  </a:cubicBezTo>
                  <a:cubicBezTo>
                    <a:pt x="58" y="95"/>
                    <a:pt x="58" y="95"/>
                    <a:pt x="58" y="95"/>
                  </a:cubicBezTo>
                  <a:cubicBezTo>
                    <a:pt x="57" y="93"/>
                    <a:pt x="57" y="93"/>
                    <a:pt x="57" y="93"/>
                  </a:cubicBezTo>
                  <a:cubicBezTo>
                    <a:pt x="53" y="93"/>
                    <a:pt x="49" y="94"/>
                    <a:pt x="45" y="94"/>
                  </a:cubicBezTo>
                  <a:cubicBezTo>
                    <a:pt x="40" y="94"/>
                    <a:pt x="36" y="94"/>
                    <a:pt x="32" y="93"/>
                  </a:cubicBezTo>
                  <a:cubicBezTo>
                    <a:pt x="32" y="90"/>
                    <a:pt x="32" y="90"/>
                    <a:pt x="32" y="90"/>
                  </a:cubicBezTo>
                  <a:cubicBezTo>
                    <a:pt x="37" y="91"/>
                    <a:pt x="41" y="91"/>
                    <a:pt x="45" y="91"/>
                  </a:cubicBezTo>
                  <a:cubicBezTo>
                    <a:pt x="48" y="91"/>
                    <a:pt x="52" y="91"/>
                    <a:pt x="56" y="90"/>
                  </a:cubicBezTo>
                  <a:cubicBezTo>
                    <a:pt x="56" y="90"/>
                    <a:pt x="56" y="90"/>
                    <a:pt x="56" y="90"/>
                  </a:cubicBezTo>
                  <a:cubicBezTo>
                    <a:pt x="58" y="87"/>
                    <a:pt x="58" y="87"/>
                    <a:pt x="58" y="87"/>
                  </a:cubicBezTo>
                  <a:cubicBezTo>
                    <a:pt x="57" y="85"/>
                    <a:pt x="57" y="85"/>
                    <a:pt x="57" y="85"/>
                  </a:cubicBezTo>
                  <a:cubicBezTo>
                    <a:pt x="26" y="85"/>
                    <a:pt x="26" y="85"/>
                    <a:pt x="26" y="85"/>
                  </a:cubicBezTo>
                  <a:cubicBezTo>
                    <a:pt x="25" y="86"/>
                    <a:pt x="25" y="86"/>
                    <a:pt x="25" y="86"/>
                  </a:cubicBezTo>
                  <a:cubicBezTo>
                    <a:pt x="27" y="89"/>
                    <a:pt x="27" y="89"/>
                    <a:pt x="27" y="89"/>
                  </a:cubicBezTo>
                  <a:cubicBezTo>
                    <a:pt x="28" y="90"/>
                    <a:pt x="28" y="90"/>
                    <a:pt x="28" y="90"/>
                  </a:cubicBezTo>
                  <a:cubicBezTo>
                    <a:pt x="27" y="92"/>
                    <a:pt x="27" y="92"/>
                    <a:pt x="27" y="92"/>
                  </a:cubicBezTo>
                  <a:cubicBezTo>
                    <a:pt x="24" y="93"/>
                    <a:pt x="24" y="93"/>
                    <a:pt x="24" y="93"/>
                  </a:cubicBezTo>
                  <a:cubicBezTo>
                    <a:pt x="27" y="97"/>
                    <a:pt x="27" y="97"/>
                    <a:pt x="27" y="97"/>
                  </a:cubicBezTo>
                  <a:cubicBezTo>
                    <a:pt x="28" y="98"/>
                    <a:pt x="28" y="98"/>
                    <a:pt x="28" y="98"/>
                  </a:cubicBezTo>
                  <a:cubicBezTo>
                    <a:pt x="27" y="99"/>
                    <a:pt x="27" y="99"/>
                    <a:pt x="27" y="99"/>
                  </a:cubicBezTo>
                  <a:cubicBezTo>
                    <a:pt x="25" y="102"/>
                    <a:pt x="25" y="102"/>
                    <a:pt x="25" y="102"/>
                  </a:cubicBezTo>
                  <a:cubicBezTo>
                    <a:pt x="27" y="105"/>
                    <a:pt x="27" y="105"/>
                    <a:pt x="27" y="105"/>
                  </a:cubicBezTo>
                  <a:cubicBezTo>
                    <a:pt x="31" y="107"/>
                    <a:pt x="36" y="109"/>
                    <a:pt x="41" y="108"/>
                  </a:cubicBezTo>
                  <a:cubicBezTo>
                    <a:pt x="46" y="108"/>
                    <a:pt x="51" y="107"/>
                    <a:pt x="56" y="105"/>
                  </a:cubicBezTo>
                  <a:cubicBezTo>
                    <a:pt x="57" y="102"/>
                    <a:pt x="57" y="102"/>
                    <a:pt x="57" y="102"/>
                  </a:cubicBezTo>
                  <a:cubicBezTo>
                    <a:pt x="56" y="100"/>
                    <a:pt x="56" y="100"/>
                    <a:pt x="56" y="100"/>
                  </a:cubicBezTo>
                  <a:cubicBezTo>
                    <a:pt x="52" y="101"/>
                    <a:pt x="49" y="101"/>
                    <a:pt x="45" y="101"/>
                  </a:cubicBezTo>
                  <a:cubicBezTo>
                    <a:pt x="40" y="102"/>
                    <a:pt x="36" y="101"/>
                    <a:pt x="32" y="101"/>
                  </a:cubicBezTo>
                  <a:cubicBezTo>
                    <a:pt x="32" y="98"/>
                    <a:pt x="32" y="98"/>
                    <a:pt x="32" y="98"/>
                  </a:cubicBezTo>
                  <a:close/>
                  <a:moveTo>
                    <a:pt x="50" y="111"/>
                  </a:moveTo>
                  <a:cubicBezTo>
                    <a:pt x="49" y="115"/>
                    <a:pt x="45" y="117"/>
                    <a:pt x="41" y="117"/>
                  </a:cubicBezTo>
                  <a:cubicBezTo>
                    <a:pt x="37" y="117"/>
                    <a:pt x="33" y="115"/>
                    <a:pt x="32" y="111"/>
                  </a:cubicBezTo>
                  <a:cubicBezTo>
                    <a:pt x="30" y="111"/>
                    <a:pt x="27" y="110"/>
                    <a:pt x="25" y="108"/>
                  </a:cubicBezTo>
                  <a:cubicBezTo>
                    <a:pt x="24" y="108"/>
                    <a:pt x="24" y="108"/>
                    <a:pt x="24" y="108"/>
                  </a:cubicBezTo>
                  <a:cubicBezTo>
                    <a:pt x="24" y="108"/>
                    <a:pt x="24" y="108"/>
                    <a:pt x="24" y="108"/>
                  </a:cubicBezTo>
                  <a:cubicBezTo>
                    <a:pt x="21" y="103"/>
                    <a:pt x="21" y="103"/>
                    <a:pt x="21" y="103"/>
                  </a:cubicBezTo>
                  <a:cubicBezTo>
                    <a:pt x="20" y="102"/>
                    <a:pt x="20" y="102"/>
                    <a:pt x="20" y="102"/>
                  </a:cubicBezTo>
                  <a:cubicBezTo>
                    <a:pt x="21" y="101"/>
                    <a:pt x="21" y="101"/>
                    <a:pt x="21" y="101"/>
                  </a:cubicBezTo>
                  <a:cubicBezTo>
                    <a:pt x="23" y="98"/>
                    <a:pt x="23" y="98"/>
                    <a:pt x="23" y="98"/>
                  </a:cubicBezTo>
                  <a:cubicBezTo>
                    <a:pt x="20" y="94"/>
                    <a:pt x="20" y="94"/>
                    <a:pt x="20" y="94"/>
                  </a:cubicBezTo>
                  <a:cubicBezTo>
                    <a:pt x="19" y="92"/>
                    <a:pt x="19" y="92"/>
                    <a:pt x="19" y="92"/>
                  </a:cubicBezTo>
                  <a:cubicBezTo>
                    <a:pt x="21" y="91"/>
                    <a:pt x="21" y="91"/>
                    <a:pt x="21" y="91"/>
                  </a:cubicBezTo>
                  <a:cubicBezTo>
                    <a:pt x="23" y="90"/>
                    <a:pt x="23" y="90"/>
                    <a:pt x="23" y="90"/>
                  </a:cubicBezTo>
                  <a:cubicBezTo>
                    <a:pt x="21" y="86"/>
                    <a:pt x="21" y="86"/>
                    <a:pt x="21" y="86"/>
                  </a:cubicBezTo>
                  <a:cubicBezTo>
                    <a:pt x="20" y="85"/>
                    <a:pt x="20" y="85"/>
                    <a:pt x="20" y="85"/>
                  </a:cubicBezTo>
                  <a:cubicBezTo>
                    <a:pt x="21" y="84"/>
                    <a:pt x="21" y="84"/>
                    <a:pt x="21" y="84"/>
                  </a:cubicBezTo>
                  <a:cubicBezTo>
                    <a:pt x="23" y="83"/>
                    <a:pt x="23" y="83"/>
                    <a:pt x="23" y="83"/>
                  </a:cubicBezTo>
                  <a:cubicBezTo>
                    <a:pt x="23" y="80"/>
                    <a:pt x="23" y="80"/>
                    <a:pt x="23" y="80"/>
                  </a:cubicBezTo>
                  <a:cubicBezTo>
                    <a:pt x="21" y="73"/>
                    <a:pt x="17" y="67"/>
                    <a:pt x="14" y="61"/>
                  </a:cubicBezTo>
                  <a:cubicBezTo>
                    <a:pt x="7" y="50"/>
                    <a:pt x="0" y="40"/>
                    <a:pt x="4" y="23"/>
                  </a:cubicBezTo>
                  <a:cubicBezTo>
                    <a:pt x="7" y="15"/>
                    <a:pt x="12" y="9"/>
                    <a:pt x="20" y="5"/>
                  </a:cubicBezTo>
                  <a:cubicBezTo>
                    <a:pt x="26" y="2"/>
                    <a:pt x="34" y="0"/>
                    <a:pt x="41" y="0"/>
                  </a:cubicBezTo>
                  <a:cubicBezTo>
                    <a:pt x="49" y="0"/>
                    <a:pt x="57" y="2"/>
                    <a:pt x="63" y="5"/>
                  </a:cubicBezTo>
                  <a:cubicBezTo>
                    <a:pt x="71" y="9"/>
                    <a:pt x="76" y="15"/>
                    <a:pt x="79" y="23"/>
                  </a:cubicBezTo>
                  <a:cubicBezTo>
                    <a:pt x="83" y="40"/>
                    <a:pt x="76" y="50"/>
                    <a:pt x="69" y="61"/>
                  </a:cubicBezTo>
                  <a:cubicBezTo>
                    <a:pt x="66" y="67"/>
                    <a:pt x="62" y="73"/>
                    <a:pt x="60" y="80"/>
                  </a:cubicBezTo>
                  <a:cubicBezTo>
                    <a:pt x="60" y="83"/>
                    <a:pt x="60" y="83"/>
                    <a:pt x="60" y="83"/>
                  </a:cubicBezTo>
                  <a:cubicBezTo>
                    <a:pt x="62" y="86"/>
                    <a:pt x="62" y="86"/>
                    <a:pt x="62" y="86"/>
                  </a:cubicBezTo>
                  <a:cubicBezTo>
                    <a:pt x="62" y="87"/>
                    <a:pt x="62" y="87"/>
                    <a:pt x="62" y="87"/>
                  </a:cubicBezTo>
                  <a:cubicBezTo>
                    <a:pt x="62" y="88"/>
                    <a:pt x="62" y="88"/>
                    <a:pt x="62" y="88"/>
                  </a:cubicBezTo>
                  <a:cubicBezTo>
                    <a:pt x="60" y="91"/>
                    <a:pt x="60" y="91"/>
                    <a:pt x="60" y="91"/>
                  </a:cubicBezTo>
                  <a:cubicBezTo>
                    <a:pt x="62" y="93"/>
                    <a:pt x="62" y="93"/>
                    <a:pt x="62" y="93"/>
                  </a:cubicBezTo>
                  <a:cubicBezTo>
                    <a:pt x="63" y="94"/>
                    <a:pt x="63" y="94"/>
                    <a:pt x="63" y="94"/>
                  </a:cubicBezTo>
                  <a:cubicBezTo>
                    <a:pt x="62" y="95"/>
                    <a:pt x="62" y="95"/>
                    <a:pt x="62" y="95"/>
                  </a:cubicBezTo>
                  <a:cubicBezTo>
                    <a:pt x="60" y="99"/>
                    <a:pt x="60" y="99"/>
                    <a:pt x="60" y="99"/>
                  </a:cubicBezTo>
                  <a:cubicBezTo>
                    <a:pt x="61" y="101"/>
                    <a:pt x="61" y="101"/>
                    <a:pt x="61" y="101"/>
                  </a:cubicBezTo>
                  <a:cubicBezTo>
                    <a:pt x="62" y="102"/>
                    <a:pt x="62" y="102"/>
                    <a:pt x="62" y="102"/>
                  </a:cubicBezTo>
                  <a:cubicBezTo>
                    <a:pt x="61" y="103"/>
                    <a:pt x="61" y="103"/>
                    <a:pt x="61" y="103"/>
                  </a:cubicBezTo>
                  <a:cubicBezTo>
                    <a:pt x="59" y="108"/>
                    <a:pt x="59" y="108"/>
                    <a:pt x="59" y="108"/>
                  </a:cubicBezTo>
                  <a:cubicBezTo>
                    <a:pt x="59" y="108"/>
                    <a:pt x="59" y="108"/>
                    <a:pt x="59" y="108"/>
                  </a:cubicBezTo>
                  <a:cubicBezTo>
                    <a:pt x="58" y="108"/>
                    <a:pt x="58" y="108"/>
                    <a:pt x="58" y="108"/>
                  </a:cubicBezTo>
                  <a:cubicBezTo>
                    <a:pt x="56" y="110"/>
                    <a:pt x="53" y="111"/>
                    <a:pt x="50" y="111"/>
                  </a:cubicBezTo>
                  <a:close/>
                  <a:moveTo>
                    <a:pt x="34" y="75"/>
                  </a:moveTo>
                  <a:cubicBezTo>
                    <a:pt x="34" y="69"/>
                    <a:pt x="34" y="69"/>
                    <a:pt x="34" y="69"/>
                  </a:cubicBezTo>
                  <a:cubicBezTo>
                    <a:pt x="34" y="68"/>
                    <a:pt x="35" y="67"/>
                    <a:pt x="35" y="67"/>
                  </a:cubicBezTo>
                  <a:cubicBezTo>
                    <a:pt x="36" y="66"/>
                    <a:pt x="36" y="66"/>
                    <a:pt x="37" y="66"/>
                  </a:cubicBezTo>
                  <a:cubicBezTo>
                    <a:pt x="37" y="75"/>
                    <a:pt x="37" y="75"/>
                    <a:pt x="37" y="75"/>
                  </a:cubicBezTo>
                  <a:cubicBezTo>
                    <a:pt x="34" y="75"/>
                    <a:pt x="34" y="75"/>
                    <a:pt x="34" y="75"/>
                  </a:cubicBezTo>
                  <a:close/>
                  <a:moveTo>
                    <a:pt x="38" y="75"/>
                  </a:moveTo>
                  <a:cubicBezTo>
                    <a:pt x="38" y="65"/>
                    <a:pt x="38" y="65"/>
                    <a:pt x="38" y="65"/>
                  </a:cubicBezTo>
                  <a:cubicBezTo>
                    <a:pt x="39" y="65"/>
                    <a:pt x="39" y="65"/>
                    <a:pt x="39" y="65"/>
                  </a:cubicBezTo>
                  <a:cubicBezTo>
                    <a:pt x="40" y="65"/>
                    <a:pt x="40" y="65"/>
                    <a:pt x="40" y="65"/>
                  </a:cubicBezTo>
                  <a:cubicBezTo>
                    <a:pt x="40" y="64"/>
                    <a:pt x="40" y="64"/>
                    <a:pt x="40" y="64"/>
                  </a:cubicBezTo>
                  <a:cubicBezTo>
                    <a:pt x="40" y="52"/>
                    <a:pt x="40" y="52"/>
                    <a:pt x="40" y="52"/>
                  </a:cubicBezTo>
                  <a:cubicBezTo>
                    <a:pt x="40" y="50"/>
                    <a:pt x="40" y="50"/>
                    <a:pt x="40" y="50"/>
                  </a:cubicBezTo>
                  <a:cubicBezTo>
                    <a:pt x="39" y="50"/>
                    <a:pt x="39" y="50"/>
                    <a:pt x="39" y="50"/>
                  </a:cubicBezTo>
                  <a:cubicBezTo>
                    <a:pt x="38" y="50"/>
                    <a:pt x="38" y="50"/>
                    <a:pt x="38" y="50"/>
                  </a:cubicBezTo>
                  <a:cubicBezTo>
                    <a:pt x="38" y="49"/>
                    <a:pt x="38" y="49"/>
                    <a:pt x="38" y="49"/>
                  </a:cubicBezTo>
                  <a:cubicBezTo>
                    <a:pt x="46" y="49"/>
                    <a:pt x="46" y="49"/>
                    <a:pt x="46" y="49"/>
                  </a:cubicBezTo>
                  <a:cubicBezTo>
                    <a:pt x="46" y="50"/>
                    <a:pt x="46" y="50"/>
                    <a:pt x="46" y="50"/>
                  </a:cubicBezTo>
                  <a:cubicBezTo>
                    <a:pt x="46" y="50"/>
                    <a:pt x="46" y="50"/>
                    <a:pt x="46" y="50"/>
                  </a:cubicBezTo>
                  <a:cubicBezTo>
                    <a:pt x="44" y="50"/>
                    <a:pt x="44" y="50"/>
                    <a:pt x="44" y="50"/>
                  </a:cubicBezTo>
                  <a:cubicBezTo>
                    <a:pt x="44" y="52"/>
                    <a:pt x="44" y="52"/>
                    <a:pt x="44" y="52"/>
                  </a:cubicBezTo>
                  <a:cubicBezTo>
                    <a:pt x="44" y="64"/>
                    <a:pt x="44" y="64"/>
                    <a:pt x="44" y="64"/>
                  </a:cubicBezTo>
                  <a:cubicBezTo>
                    <a:pt x="44" y="65"/>
                    <a:pt x="44" y="65"/>
                    <a:pt x="44" y="65"/>
                  </a:cubicBezTo>
                  <a:cubicBezTo>
                    <a:pt x="46" y="65"/>
                    <a:pt x="46" y="65"/>
                    <a:pt x="46" y="65"/>
                  </a:cubicBezTo>
                  <a:cubicBezTo>
                    <a:pt x="46" y="65"/>
                    <a:pt x="46" y="65"/>
                    <a:pt x="46" y="65"/>
                  </a:cubicBezTo>
                  <a:cubicBezTo>
                    <a:pt x="46" y="75"/>
                    <a:pt x="46" y="75"/>
                    <a:pt x="46" y="75"/>
                  </a:cubicBezTo>
                  <a:cubicBezTo>
                    <a:pt x="42" y="75"/>
                    <a:pt x="42" y="75"/>
                    <a:pt x="42" y="75"/>
                  </a:cubicBezTo>
                  <a:cubicBezTo>
                    <a:pt x="42" y="75"/>
                    <a:pt x="42" y="75"/>
                    <a:pt x="42" y="75"/>
                  </a:cubicBezTo>
                  <a:cubicBezTo>
                    <a:pt x="42" y="75"/>
                    <a:pt x="42" y="75"/>
                    <a:pt x="42" y="75"/>
                  </a:cubicBezTo>
                  <a:cubicBezTo>
                    <a:pt x="42" y="75"/>
                    <a:pt x="42" y="75"/>
                    <a:pt x="42" y="75"/>
                  </a:cubicBezTo>
                  <a:cubicBezTo>
                    <a:pt x="42" y="75"/>
                    <a:pt x="42" y="75"/>
                    <a:pt x="42" y="75"/>
                  </a:cubicBezTo>
                  <a:cubicBezTo>
                    <a:pt x="42" y="75"/>
                    <a:pt x="42" y="75"/>
                    <a:pt x="42" y="75"/>
                  </a:cubicBezTo>
                  <a:cubicBezTo>
                    <a:pt x="41" y="75"/>
                    <a:pt x="41" y="75"/>
                    <a:pt x="41" y="75"/>
                  </a:cubicBezTo>
                  <a:cubicBezTo>
                    <a:pt x="41" y="75"/>
                    <a:pt x="41" y="75"/>
                    <a:pt x="41" y="75"/>
                  </a:cubicBezTo>
                  <a:cubicBezTo>
                    <a:pt x="41" y="75"/>
                    <a:pt x="41" y="75"/>
                    <a:pt x="41" y="75"/>
                  </a:cubicBezTo>
                  <a:cubicBezTo>
                    <a:pt x="41" y="75"/>
                    <a:pt x="41" y="75"/>
                    <a:pt x="41" y="75"/>
                  </a:cubicBezTo>
                  <a:cubicBezTo>
                    <a:pt x="41" y="75"/>
                    <a:pt x="41" y="75"/>
                    <a:pt x="41" y="75"/>
                  </a:cubicBezTo>
                  <a:cubicBezTo>
                    <a:pt x="41" y="75"/>
                    <a:pt x="41" y="75"/>
                    <a:pt x="41" y="75"/>
                  </a:cubicBezTo>
                  <a:cubicBezTo>
                    <a:pt x="38" y="75"/>
                    <a:pt x="38" y="75"/>
                    <a:pt x="38" y="75"/>
                  </a:cubicBezTo>
                  <a:close/>
                  <a:moveTo>
                    <a:pt x="47" y="75"/>
                  </a:moveTo>
                  <a:cubicBezTo>
                    <a:pt x="47" y="66"/>
                    <a:pt x="47" y="66"/>
                    <a:pt x="47" y="66"/>
                  </a:cubicBezTo>
                  <a:cubicBezTo>
                    <a:pt x="48" y="66"/>
                    <a:pt x="48" y="66"/>
                    <a:pt x="48" y="67"/>
                  </a:cubicBezTo>
                  <a:cubicBezTo>
                    <a:pt x="48" y="67"/>
                    <a:pt x="48" y="67"/>
                    <a:pt x="48" y="67"/>
                  </a:cubicBezTo>
                  <a:cubicBezTo>
                    <a:pt x="49" y="67"/>
                    <a:pt x="49" y="68"/>
                    <a:pt x="49" y="69"/>
                  </a:cubicBezTo>
                  <a:cubicBezTo>
                    <a:pt x="49" y="75"/>
                    <a:pt x="49" y="75"/>
                    <a:pt x="49" y="75"/>
                  </a:cubicBezTo>
                  <a:cubicBezTo>
                    <a:pt x="47" y="75"/>
                    <a:pt x="47" y="75"/>
                    <a:pt x="47" y="75"/>
                  </a:cubicBezTo>
                  <a:close/>
                  <a:moveTo>
                    <a:pt x="37" y="60"/>
                  </a:moveTo>
                  <a:cubicBezTo>
                    <a:pt x="29" y="39"/>
                    <a:pt x="29" y="39"/>
                    <a:pt x="29" y="39"/>
                  </a:cubicBezTo>
                  <a:cubicBezTo>
                    <a:pt x="30" y="39"/>
                    <a:pt x="31" y="38"/>
                    <a:pt x="32" y="38"/>
                  </a:cubicBezTo>
                  <a:cubicBezTo>
                    <a:pt x="33" y="38"/>
                    <a:pt x="34" y="37"/>
                    <a:pt x="35" y="37"/>
                  </a:cubicBezTo>
                  <a:cubicBezTo>
                    <a:pt x="36" y="37"/>
                    <a:pt x="37" y="37"/>
                    <a:pt x="38" y="38"/>
                  </a:cubicBezTo>
                  <a:cubicBezTo>
                    <a:pt x="39" y="38"/>
                    <a:pt x="41" y="38"/>
                    <a:pt x="42" y="38"/>
                  </a:cubicBezTo>
                  <a:cubicBezTo>
                    <a:pt x="42" y="38"/>
                    <a:pt x="42" y="38"/>
                    <a:pt x="42" y="38"/>
                  </a:cubicBezTo>
                  <a:cubicBezTo>
                    <a:pt x="42" y="38"/>
                    <a:pt x="42" y="38"/>
                    <a:pt x="42" y="38"/>
                  </a:cubicBezTo>
                  <a:cubicBezTo>
                    <a:pt x="42" y="38"/>
                    <a:pt x="42" y="38"/>
                    <a:pt x="42" y="38"/>
                  </a:cubicBezTo>
                  <a:cubicBezTo>
                    <a:pt x="42" y="38"/>
                    <a:pt x="42" y="38"/>
                    <a:pt x="43" y="38"/>
                  </a:cubicBezTo>
                  <a:cubicBezTo>
                    <a:pt x="43" y="38"/>
                    <a:pt x="43" y="38"/>
                    <a:pt x="43" y="38"/>
                  </a:cubicBezTo>
                  <a:cubicBezTo>
                    <a:pt x="43" y="38"/>
                    <a:pt x="43" y="38"/>
                    <a:pt x="43" y="38"/>
                  </a:cubicBezTo>
                  <a:cubicBezTo>
                    <a:pt x="44" y="38"/>
                    <a:pt x="45" y="38"/>
                    <a:pt x="46" y="38"/>
                  </a:cubicBezTo>
                  <a:cubicBezTo>
                    <a:pt x="47" y="37"/>
                    <a:pt x="48" y="37"/>
                    <a:pt x="49" y="37"/>
                  </a:cubicBezTo>
                  <a:cubicBezTo>
                    <a:pt x="50" y="37"/>
                    <a:pt x="51" y="38"/>
                    <a:pt x="52" y="38"/>
                  </a:cubicBezTo>
                  <a:cubicBezTo>
                    <a:pt x="53" y="38"/>
                    <a:pt x="54" y="39"/>
                    <a:pt x="55" y="39"/>
                  </a:cubicBezTo>
                  <a:cubicBezTo>
                    <a:pt x="47" y="60"/>
                    <a:pt x="47" y="60"/>
                    <a:pt x="47" y="60"/>
                  </a:cubicBezTo>
                  <a:cubicBezTo>
                    <a:pt x="47" y="53"/>
                    <a:pt x="47" y="53"/>
                    <a:pt x="47" y="53"/>
                  </a:cubicBezTo>
                  <a:cubicBezTo>
                    <a:pt x="48" y="53"/>
                    <a:pt x="48" y="53"/>
                    <a:pt x="48" y="53"/>
                  </a:cubicBezTo>
                  <a:cubicBezTo>
                    <a:pt x="49" y="53"/>
                    <a:pt x="49" y="53"/>
                    <a:pt x="49" y="53"/>
                  </a:cubicBezTo>
                  <a:cubicBezTo>
                    <a:pt x="49" y="52"/>
                    <a:pt x="49" y="52"/>
                    <a:pt x="49" y="52"/>
                  </a:cubicBezTo>
                  <a:cubicBezTo>
                    <a:pt x="49" y="48"/>
                    <a:pt x="49" y="48"/>
                    <a:pt x="49" y="48"/>
                  </a:cubicBezTo>
                  <a:cubicBezTo>
                    <a:pt x="49" y="46"/>
                    <a:pt x="49" y="46"/>
                    <a:pt x="49" y="46"/>
                  </a:cubicBezTo>
                  <a:cubicBezTo>
                    <a:pt x="48" y="46"/>
                    <a:pt x="48" y="46"/>
                    <a:pt x="48" y="46"/>
                  </a:cubicBezTo>
                  <a:cubicBezTo>
                    <a:pt x="36" y="46"/>
                    <a:pt x="36" y="46"/>
                    <a:pt x="36" y="46"/>
                  </a:cubicBezTo>
                  <a:cubicBezTo>
                    <a:pt x="35" y="46"/>
                    <a:pt x="35" y="46"/>
                    <a:pt x="35" y="46"/>
                  </a:cubicBezTo>
                  <a:cubicBezTo>
                    <a:pt x="35" y="48"/>
                    <a:pt x="35" y="48"/>
                    <a:pt x="35" y="48"/>
                  </a:cubicBezTo>
                  <a:cubicBezTo>
                    <a:pt x="35" y="52"/>
                    <a:pt x="35" y="52"/>
                    <a:pt x="35" y="52"/>
                  </a:cubicBezTo>
                  <a:cubicBezTo>
                    <a:pt x="35" y="53"/>
                    <a:pt x="35" y="53"/>
                    <a:pt x="35" y="53"/>
                  </a:cubicBezTo>
                  <a:cubicBezTo>
                    <a:pt x="36" y="53"/>
                    <a:pt x="36" y="53"/>
                    <a:pt x="36" y="53"/>
                  </a:cubicBezTo>
                  <a:cubicBezTo>
                    <a:pt x="37" y="53"/>
                    <a:pt x="37" y="53"/>
                    <a:pt x="37" y="53"/>
                  </a:cubicBezTo>
                  <a:lnTo>
                    <a:pt x="37" y="60"/>
                  </a:lnTo>
                  <a:close/>
                </a:path>
              </a:pathLst>
            </a:custGeom>
            <a:solidFill>
              <a:srgbClr val="0070C0"/>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4" name="文本框 23">
              <a:extLst>
                <a:ext uri="{FF2B5EF4-FFF2-40B4-BE49-F238E27FC236}">
                  <a16:creationId xmlns:a16="http://schemas.microsoft.com/office/drawing/2014/main" id="{5F743674-E980-41E1-A0D1-672E52C1F295}"/>
                </a:ext>
              </a:extLst>
            </p:cNvPr>
            <p:cNvSpPr txBox="1"/>
            <p:nvPr/>
          </p:nvSpPr>
          <p:spPr>
            <a:xfrm>
              <a:off x="695324" y="1949270"/>
              <a:ext cx="4180205" cy="1477328"/>
            </a:xfrm>
            <a:prstGeom prst="rect">
              <a:avLst/>
            </a:prstGeom>
            <a:noFill/>
          </p:spPr>
          <p:txBody>
            <a:bodyPr wrap="square" rtlCol="0">
              <a:spAutoFit/>
            </a:bodyPr>
            <a:lstStyle/>
            <a:p>
              <a:pPr indent="457200" algn="just">
                <a:lnSpc>
                  <a:spcPct val="125000"/>
                </a:lnSpc>
              </a:pPr>
              <a:r>
                <a:rPr lang="en-US" altLang="zh-CN" dirty="0">
                  <a:latin typeface="微软雅黑" panose="020B0503020204020204" pitchFamily="34" charset="-122"/>
                  <a:ea typeface="微软雅黑" panose="020B0503020204020204" pitchFamily="34" charset="-122"/>
                </a:rPr>
                <a:t>VMware WorkStation</a:t>
              </a:r>
              <a:r>
                <a:rPr lang="zh-CN" altLang="en-US" dirty="0">
                  <a:latin typeface="微软雅黑" panose="020B0503020204020204" pitchFamily="34" charset="-122"/>
                  <a:ea typeface="微软雅黑" panose="020B0503020204020204" pitchFamily="34" charset="-122"/>
                </a:rPr>
                <a:t>虚拟机（简称</a:t>
              </a:r>
              <a:r>
                <a:rPr lang="en-US" altLang="zh-CN" dirty="0">
                  <a:latin typeface="微软雅黑" panose="020B0503020204020204" pitchFamily="34" charset="-122"/>
                  <a:ea typeface="微软雅黑" panose="020B0503020204020204" pitchFamily="34" charset="-122"/>
                </a:rPr>
                <a:t>VM</a:t>
              </a:r>
              <a:r>
                <a:rPr lang="zh-CN" altLang="en-US" dirty="0">
                  <a:latin typeface="微软雅黑" panose="020B0503020204020204" pitchFamily="34" charset="-122"/>
                  <a:ea typeface="微软雅黑" panose="020B0503020204020204" pitchFamily="34" charset="-122"/>
                </a:rPr>
                <a:t>虚拟机）软件是一款桌面计算机虚拟软件，让用户能够在单一主机上同时运行多个不同的操作系统。</a:t>
              </a:r>
            </a:p>
          </p:txBody>
        </p:sp>
      </p:grpSp>
      <p:grpSp>
        <p:nvGrpSpPr>
          <p:cNvPr id="6" name="组合 5">
            <a:extLst>
              <a:ext uri="{FF2B5EF4-FFF2-40B4-BE49-F238E27FC236}">
                <a16:creationId xmlns:a16="http://schemas.microsoft.com/office/drawing/2014/main" id="{79AD7172-EC9E-4B25-95DA-924566D0E623}"/>
              </a:ext>
            </a:extLst>
          </p:cNvPr>
          <p:cNvGrpSpPr/>
          <p:nvPr/>
        </p:nvGrpSpPr>
        <p:grpSpPr>
          <a:xfrm>
            <a:off x="7532321" y="1472730"/>
            <a:ext cx="4180204" cy="1565205"/>
            <a:chOff x="7532321" y="1472730"/>
            <a:chExt cx="4180204" cy="1565205"/>
          </a:xfrm>
        </p:grpSpPr>
        <p:cxnSp>
          <p:nvCxnSpPr>
            <p:cNvPr id="25" name="直接连接符 24">
              <a:extLst>
                <a:ext uri="{FF2B5EF4-FFF2-40B4-BE49-F238E27FC236}">
                  <a16:creationId xmlns:a16="http://schemas.microsoft.com/office/drawing/2014/main" id="{2ED8D337-9C4C-4CF9-964B-FF1844F3A70B}"/>
                </a:ext>
              </a:extLst>
            </p:cNvPr>
            <p:cNvCxnSpPr/>
            <p:nvPr/>
          </p:nvCxnSpPr>
          <p:spPr>
            <a:xfrm>
              <a:off x="7532321" y="1927739"/>
              <a:ext cx="3767328" cy="0"/>
            </a:xfrm>
            <a:prstGeom prst="line">
              <a:avLst/>
            </a:prstGeom>
            <a:ln w="22225"/>
          </p:spPr>
          <p:style>
            <a:lnRef idx="1">
              <a:schemeClr val="accent1"/>
            </a:lnRef>
            <a:fillRef idx="0">
              <a:schemeClr val="accent1"/>
            </a:fillRef>
            <a:effectRef idx="0">
              <a:schemeClr val="accent1"/>
            </a:effectRef>
            <a:fontRef idx="minor">
              <a:schemeClr val="tx1"/>
            </a:fontRef>
          </p:style>
        </p:cxnSp>
        <p:sp>
          <p:nvSpPr>
            <p:cNvPr id="26" name="文本框 25">
              <a:extLst>
                <a:ext uri="{FF2B5EF4-FFF2-40B4-BE49-F238E27FC236}">
                  <a16:creationId xmlns:a16="http://schemas.microsoft.com/office/drawing/2014/main" id="{3F7E5B5E-2DB8-43D1-80A1-5B49E2CB6030}"/>
                </a:ext>
              </a:extLst>
            </p:cNvPr>
            <p:cNvSpPr txBox="1"/>
            <p:nvPr/>
          </p:nvSpPr>
          <p:spPr>
            <a:xfrm>
              <a:off x="8004952" y="1512166"/>
              <a:ext cx="2999232" cy="400110"/>
            </a:xfrm>
            <a:prstGeom prst="rect">
              <a:avLst/>
            </a:prstGeom>
            <a:noFill/>
          </p:spPr>
          <p:txBody>
            <a:bodyPr wrap="square" rtlCol="0">
              <a:spAutoFit/>
            </a:bodyPr>
            <a:lstStyle/>
            <a:p>
              <a:pPr algn="just"/>
              <a:r>
                <a:rPr lang="zh-CN" altLang="en-US" sz="2000" b="1" dirty="0">
                  <a:solidFill>
                    <a:schemeClr val="accent1"/>
                  </a:solidFill>
                  <a:latin typeface="微软雅黑" panose="020B0503020204020204" pitchFamily="34" charset="-122"/>
                  <a:ea typeface="微软雅黑" panose="020B0503020204020204" pitchFamily="34" charset="-122"/>
                </a:rPr>
                <a:t>数据独立</a:t>
              </a:r>
            </a:p>
          </p:txBody>
        </p:sp>
        <p:sp>
          <p:nvSpPr>
            <p:cNvPr id="27" name="文本框 26">
              <a:extLst>
                <a:ext uri="{FF2B5EF4-FFF2-40B4-BE49-F238E27FC236}">
                  <a16:creationId xmlns:a16="http://schemas.microsoft.com/office/drawing/2014/main" id="{08FB8175-AEA2-4881-829F-DD08A94943CE}"/>
                </a:ext>
              </a:extLst>
            </p:cNvPr>
            <p:cNvSpPr txBox="1"/>
            <p:nvPr/>
          </p:nvSpPr>
          <p:spPr>
            <a:xfrm>
              <a:off x="7532321" y="1938467"/>
              <a:ext cx="4180204" cy="1099468"/>
            </a:xfrm>
            <a:prstGeom prst="rect">
              <a:avLst/>
            </a:prstGeom>
            <a:noFill/>
          </p:spPr>
          <p:txBody>
            <a:bodyPr wrap="square" rtlCol="0">
              <a:spAutoFit/>
            </a:bodyPr>
            <a:lstStyle>
              <a:defPPr>
                <a:defRPr lang="zh-CN"/>
              </a:defPPr>
              <a:lvl1pPr indent="457200">
                <a:lnSpc>
                  <a:spcPct val="125000"/>
                </a:lnSpc>
                <a:defRPr>
                  <a:latin typeface="微软雅黑" panose="020B0503020204020204" pitchFamily="34" charset="-122"/>
                  <a:ea typeface="微软雅黑" panose="020B0503020204020204" pitchFamily="34" charset="-122"/>
                </a:defRPr>
              </a:lvl1pPr>
            </a:lstStyle>
            <a:p>
              <a:pPr algn="just"/>
              <a:r>
                <a:rPr lang="zh-CN" altLang="en-US" dirty="0"/>
                <a:t>每个虚拟操作系统的磁盘分区、数据配置都是独立的，不用担心会影响到自己电脑中原本的数据。</a:t>
              </a:r>
            </a:p>
          </p:txBody>
        </p:sp>
        <p:sp>
          <p:nvSpPr>
            <p:cNvPr id="28" name="Freeform 9">
              <a:extLst>
                <a:ext uri="{FF2B5EF4-FFF2-40B4-BE49-F238E27FC236}">
                  <a16:creationId xmlns:a16="http://schemas.microsoft.com/office/drawing/2014/main" id="{57DFBF43-0727-4C4D-AD43-E774859C833B}"/>
                </a:ext>
              </a:extLst>
            </p:cNvPr>
            <p:cNvSpPr>
              <a:spLocks noEditPoints="1"/>
            </p:cNvSpPr>
            <p:nvPr/>
          </p:nvSpPr>
          <p:spPr bwMode="auto">
            <a:xfrm>
              <a:off x="7554538" y="1472730"/>
              <a:ext cx="378200" cy="379634"/>
            </a:xfrm>
            <a:custGeom>
              <a:avLst/>
              <a:gdLst>
                <a:gd name="T0" fmla="*/ 17 w 109"/>
                <a:gd name="T1" fmla="*/ 0 h 109"/>
                <a:gd name="T2" fmla="*/ 93 w 109"/>
                <a:gd name="T3" fmla="*/ 0 h 109"/>
                <a:gd name="T4" fmla="*/ 109 w 109"/>
                <a:gd name="T5" fmla="*/ 17 h 109"/>
                <a:gd name="T6" fmla="*/ 109 w 109"/>
                <a:gd name="T7" fmla="*/ 93 h 109"/>
                <a:gd name="T8" fmla="*/ 93 w 109"/>
                <a:gd name="T9" fmla="*/ 109 h 109"/>
                <a:gd name="T10" fmla="*/ 17 w 109"/>
                <a:gd name="T11" fmla="*/ 109 h 109"/>
                <a:gd name="T12" fmla="*/ 0 w 109"/>
                <a:gd name="T13" fmla="*/ 93 h 109"/>
                <a:gd name="T14" fmla="*/ 0 w 109"/>
                <a:gd name="T15" fmla="*/ 17 h 109"/>
                <a:gd name="T16" fmla="*/ 17 w 109"/>
                <a:gd name="T17" fmla="*/ 0 h 109"/>
                <a:gd name="T18" fmla="*/ 33 w 109"/>
                <a:gd name="T19" fmla="*/ 69 h 109"/>
                <a:gd name="T20" fmla="*/ 22 w 109"/>
                <a:gd name="T21" fmla="*/ 80 h 109"/>
                <a:gd name="T22" fmla="*/ 33 w 109"/>
                <a:gd name="T23" fmla="*/ 90 h 109"/>
                <a:gd name="T24" fmla="*/ 43 w 109"/>
                <a:gd name="T25" fmla="*/ 80 h 109"/>
                <a:gd name="T26" fmla="*/ 33 w 109"/>
                <a:gd name="T27" fmla="*/ 69 h 109"/>
                <a:gd name="T28" fmla="*/ 27 w 109"/>
                <a:gd name="T29" fmla="*/ 19 h 109"/>
                <a:gd name="T30" fmla="*/ 27 w 109"/>
                <a:gd name="T31" fmla="*/ 30 h 109"/>
                <a:gd name="T32" fmla="*/ 33 w 109"/>
                <a:gd name="T33" fmla="*/ 30 h 109"/>
                <a:gd name="T34" fmla="*/ 64 w 109"/>
                <a:gd name="T35" fmla="*/ 43 h 109"/>
                <a:gd name="T36" fmla="*/ 80 w 109"/>
                <a:gd name="T37" fmla="*/ 77 h 109"/>
                <a:gd name="T38" fmla="*/ 81 w 109"/>
                <a:gd name="T39" fmla="*/ 86 h 109"/>
                <a:gd name="T40" fmla="*/ 92 w 109"/>
                <a:gd name="T41" fmla="*/ 86 h 109"/>
                <a:gd name="T42" fmla="*/ 92 w 109"/>
                <a:gd name="T43" fmla="*/ 76 h 109"/>
                <a:gd name="T44" fmla="*/ 72 w 109"/>
                <a:gd name="T45" fmla="*/ 35 h 109"/>
                <a:gd name="T46" fmla="*/ 34 w 109"/>
                <a:gd name="T47" fmla="*/ 18 h 109"/>
                <a:gd name="T48" fmla="*/ 27 w 109"/>
                <a:gd name="T49" fmla="*/ 19 h 109"/>
                <a:gd name="T50" fmla="*/ 27 w 109"/>
                <a:gd name="T51" fmla="*/ 42 h 109"/>
                <a:gd name="T52" fmla="*/ 27 w 109"/>
                <a:gd name="T53" fmla="*/ 54 h 109"/>
                <a:gd name="T54" fmla="*/ 32 w 109"/>
                <a:gd name="T55" fmla="*/ 54 h 109"/>
                <a:gd name="T56" fmla="*/ 50 w 109"/>
                <a:gd name="T57" fmla="*/ 62 h 109"/>
                <a:gd name="T58" fmla="*/ 57 w 109"/>
                <a:gd name="T59" fmla="*/ 80 h 109"/>
                <a:gd name="T60" fmla="*/ 57 w 109"/>
                <a:gd name="T61" fmla="*/ 86 h 109"/>
                <a:gd name="T62" fmla="*/ 68 w 109"/>
                <a:gd name="T63" fmla="*/ 86 h 109"/>
                <a:gd name="T64" fmla="*/ 68 w 109"/>
                <a:gd name="T65" fmla="*/ 80 h 109"/>
                <a:gd name="T66" fmla="*/ 59 w 109"/>
                <a:gd name="T67" fmla="*/ 55 h 109"/>
                <a:gd name="T68" fmla="*/ 33 w 109"/>
                <a:gd name="T69" fmla="*/ 43 h 109"/>
                <a:gd name="T70" fmla="*/ 27 w 109"/>
                <a:gd name="T71" fmla="*/ 42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9" h="109">
                  <a:moveTo>
                    <a:pt x="17" y="0"/>
                  </a:moveTo>
                  <a:cubicBezTo>
                    <a:pt x="93" y="0"/>
                    <a:pt x="93" y="0"/>
                    <a:pt x="93" y="0"/>
                  </a:cubicBezTo>
                  <a:cubicBezTo>
                    <a:pt x="102" y="0"/>
                    <a:pt x="109" y="8"/>
                    <a:pt x="109" y="17"/>
                  </a:cubicBezTo>
                  <a:cubicBezTo>
                    <a:pt x="109" y="93"/>
                    <a:pt x="109" y="93"/>
                    <a:pt x="109" y="93"/>
                  </a:cubicBezTo>
                  <a:cubicBezTo>
                    <a:pt x="109" y="102"/>
                    <a:pt x="102" y="109"/>
                    <a:pt x="93" y="109"/>
                  </a:cubicBezTo>
                  <a:cubicBezTo>
                    <a:pt x="17" y="109"/>
                    <a:pt x="17" y="109"/>
                    <a:pt x="17" y="109"/>
                  </a:cubicBezTo>
                  <a:cubicBezTo>
                    <a:pt x="8" y="109"/>
                    <a:pt x="0" y="102"/>
                    <a:pt x="0" y="93"/>
                  </a:cubicBezTo>
                  <a:cubicBezTo>
                    <a:pt x="0" y="17"/>
                    <a:pt x="0" y="17"/>
                    <a:pt x="0" y="17"/>
                  </a:cubicBezTo>
                  <a:cubicBezTo>
                    <a:pt x="0" y="8"/>
                    <a:pt x="8" y="0"/>
                    <a:pt x="17" y="0"/>
                  </a:cubicBezTo>
                  <a:close/>
                  <a:moveTo>
                    <a:pt x="33" y="69"/>
                  </a:moveTo>
                  <a:cubicBezTo>
                    <a:pt x="27" y="69"/>
                    <a:pt x="22" y="74"/>
                    <a:pt x="22" y="80"/>
                  </a:cubicBezTo>
                  <a:cubicBezTo>
                    <a:pt x="22" y="85"/>
                    <a:pt x="27" y="90"/>
                    <a:pt x="33" y="90"/>
                  </a:cubicBezTo>
                  <a:cubicBezTo>
                    <a:pt x="39" y="90"/>
                    <a:pt x="43" y="85"/>
                    <a:pt x="43" y="80"/>
                  </a:cubicBezTo>
                  <a:cubicBezTo>
                    <a:pt x="43" y="74"/>
                    <a:pt x="39" y="69"/>
                    <a:pt x="33" y="69"/>
                  </a:cubicBezTo>
                  <a:close/>
                  <a:moveTo>
                    <a:pt x="27" y="19"/>
                  </a:moveTo>
                  <a:cubicBezTo>
                    <a:pt x="27" y="30"/>
                    <a:pt x="27" y="30"/>
                    <a:pt x="27" y="30"/>
                  </a:cubicBezTo>
                  <a:cubicBezTo>
                    <a:pt x="29" y="30"/>
                    <a:pt x="31" y="30"/>
                    <a:pt x="33" y="30"/>
                  </a:cubicBezTo>
                  <a:cubicBezTo>
                    <a:pt x="45" y="30"/>
                    <a:pt x="56" y="35"/>
                    <a:pt x="64" y="43"/>
                  </a:cubicBezTo>
                  <a:cubicBezTo>
                    <a:pt x="73" y="51"/>
                    <a:pt x="79" y="62"/>
                    <a:pt x="80" y="77"/>
                  </a:cubicBezTo>
                  <a:cubicBezTo>
                    <a:pt x="81" y="80"/>
                    <a:pt x="81" y="83"/>
                    <a:pt x="81" y="86"/>
                  </a:cubicBezTo>
                  <a:cubicBezTo>
                    <a:pt x="92" y="86"/>
                    <a:pt x="92" y="86"/>
                    <a:pt x="92" y="86"/>
                  </a:cubicBezTo>
                  <a:cubicBezTo>
                    <a:pt x="92" y="83"/>
                    <a:pt x="92" y="79"/>
                    <a:pt x="92" y="76"/>
                  </a:cubicBezTo>
                  <a:cubicBezTo>
                    <a:pt x="90" y="58"/>
                    <a:pt x="83" y="44"/>
                    <a:pt x="72" y="35"/>
                  </a:cubicBezTo>
                  <a:cubicBezTo>
                    <a:pt x="62" y="25"/>
                    <a:pt x="48" y="19"/>
                    <a:pt x="34" y="18"/>
                  </a:cubicBezTo>
                  <a:cubicBezTo>
                    <a:pt x="32" y="18"/>
                    <a:pt x="29" y="18"/>
                    <a:pt x="27" y="19"/>
                  </a:cubicBezTo>
                  <a:close/>
                  <a:moveTo>
                    <a:pt x="27" y="42"/>
                  </a:moveTo>
                  <a:cubicBezTo>
                    <a:pt x="27" y="54"/>
                    <a:pt x="27" y="54"/>
                    <a:pt x="27" y="54"/>
                  </a:cubicBezTo>
                  <a:cubicBezTo>
                    <a:pt x="29" y="54"/>
                    <a:pt x="30" y="54"/>
                    <a:pt x="32" y="54"/>
                  </a:cubicBezTo>
                  <a:cubicBezTo>
                    <a:pt x="40" y="55"/>
                    <a:pt x="46" y="58"/>
                    <a:pt x="50" y="62"/>
                  </a:cubicBezTo>
                  <a:cubicBezTo>
                    <a:pt x="54" y="67"/>
                    <a:pt x="57" y="73"/>
                    <a:pt x="57" y="80"/>
                  </a:cubicBezTo>
                  <a:cubicBezTo>
                    <a:pt x="57" y="82"/>
                    <a:pt x="57" y="84"/>
                    <a:pt x="57" y="86"/>
                  </a:cubicBezTo>
                  <a:cubicBezTo>
                    <a:pt x="68" y="86"/>
                    <a:pt x="68" y="86"/>
                    <a:pt x="68" y="86"/>
                  </a:cubicBezTo>
                  <a:cubicBezTo>
                    <a:pt x="69" y="84"/>
                    <a:pt x="69" y="82"/>
                    <a:pt x="68" y="80"/>
                  </a:cubicBezTo>
                  <a:cubicBezTo>
                    <a:pt x="68" y="70"/>
                    <a:pt x="65" y="62"/>
                    <a:pt x="59" y="55"/>
                  </a:cubicBezTo>
                  <a:cubicBezTo>
                    <a:pt x="53" y="48"/>
                    <a:pt x="45" y="44"/>
                    <a:pt x="33" y="43"/>
                  </a:cubicBezTo>
                  <a:cubicBezTo>
                    <a:pt x="31" y="42"/>
                    <a:pt x="29" y="42"/>
                    <a:pt x="27" y="42"/>
                  </a:cubicBezTo>
                  <a:close/>
                </a:path>
              </a:pathLst>
            </a:custGeom>
            <a:solidFill>
              <a:srgbClr val="0070C0"/>
            </a:solidFill>
            <a:ln>
              <a:noFill/>
            </a:ln>
          </p:spPr>
          <p:txBody>
            <a:bodyPr vert="horz" wrap="square" lIns="91440" tIns="45720" rIns="91440" bIns="45720" numCol="1" anchor="t" anchorCtr="0" compatLnSpc="1">
              <a:prstTxWarp prst="textNoShape">
                <a:avLst/>
              </a:prstTxWarp>
            </a:bodyPr>
            <a:lstStyle/>
            <a:p>
              <a:pPr algn="just"/>
              <a:endParaRPr lang="zh-CN" altLang="en-US"/>
            </a:p>
          </p:txBody>
        </p:sp>
      </p:grpSp>
      <p:grpSp>
        <p:nvGrpSpPr>
          <p:cNvPr id="8" name="组合 7">
            <a:extLst>
              <a:ext uri="{FF2B5EF4-FFF2-40B4-BE49-F238E27FC236}">
                <a16:creationId xmlns:a16="http://schemas.microsoft.com/office/drawing/2014/main" id="{14D04F92-E13E-4462-ADD3-CCF7EB3668F3}"/>
              </a:ext>
            </a:extLst>
          </p:cNvPr>
          <p:cNvGrpSpPr/>
          <p:nvPr/>
        </p:nvGrpSpPr>
        <p:grpSpPr>
          <a:xfrm>
            <a:off x="695324" y="4230086"/>
            <a:ext cx="4180204" cy="1574903"/>
            <a:chOff x="695325" y="4230086"/>
            <a:chExt cx="4180204" cy="1574903"/>
          </a:xfrm>
        </p:grpSpPr>
        <p:cxnSp>
          <p:nvCxnSpPr>
            <p:cNvPr id="29" name="直接连接符 28">
              <a:extLst>
                <a:ext uri="{FF2B5EF4-FFF2-40B4-BE49-F238E27FC236}">
                  <a16:creationId xmlns:a16="http://schemas.microsoft.com/office/drawing/2014/main" id="{E1A6E649-7F9B-4CE0-817A-369FA7D03DD4}"/>
                </a:ext>
              </a:extLst>
            </p:cNvPr>
            <p:cNvCxnSpPr/>
            <p:nvPr/>
          </p:nvCxnSpPr>
          <p:spPr>
            <a:xfrm>
              <a:off x="695325" y="4724159"/>
              <a:ext cx="3767328" cy="0"/>
            </a:xfrm>
            <a:prstGeom prst="line">
              <a:avLst/>
            </a:prstGeom>
            <a:ln w="22225"/>
          </p:spPr>
          <p:style>
            <a:lnRef idx="1">
              <a:schemeClr val="accent1"/>
            </a:lnRef>
            <a:fillRef idx="0">
              <a:schemeClr val="accent1"/>
            </a:fillRef>
            <a:effectRef idx="0">
              <a:schemeClr val="accent1"/>
            </a:effectRef>
            <a:fontRef idx="minor">
              <a:schemeClr val="tx1"/>
            </a:fontRef>
          </p:style>
        </p:cxnSp>
        <p:sp>
          <p:nvSpPr>
            <p:cNvPr id="30" name="文本框 29">
              <a:extLst>
                <a:ext uri="{FF2B5EF4-FFF2-40B4-BE49-F238E27FC236}">
                  <a16:creationId xmlns:a16="http://schemas.microsoft.com/office/drawing/2014/main" id="{E3DA41F2-B996-4670-9288-BD24761FB8E8}"/>
                </a:ext>
              </a:extLst>
            </p:cNvPr>
            <p:cNvSpPr txBox="1"/>
            <p:nvPr/>
          </p:nvSpPr>
          <p:spPr>
            <a:xfrm>
              <a:off x="1104415" y="4235966"/>
              <a:ext cx="2999232" cy="400110"/>
            </a:xfrm>
            <a:prstGeom prst="rect">
              <a:avLst/>
            </a:prstGeom>
            <a:noFill/>
          </p:spPr>
          <p:txBody>
            <a:bodyPr wrap="square" rtlCol="0">
              <a:spAutoFit/>
            </a:bodyPr>
            <a:lstStyle/>
            <a:p>
              <a:r>
                <a:rPr lang="zh-CN" altLang="en-US" sz="2000" b="1" dirty="0">
                  <a:solidFill>
                    <a:schemeClr val="accent1"/>
                  </a:solidFill>
                  <a:latin typeface="微软雅黑" panose="020B0503020204020204" pitchFamily="34" charset="-122"/>
                  <a:ea typeface="微软雅黑" panose="020B0503020204020204" pitchFamily="34" charset="-122"/>
                </a:rPr>
                <a:t>实用功能多</a:t>
              </a:r>
            </a:p>
          </p:txBody>
        </p:sp>
        <p:sp>
          <p:nvSpPr>
            <p:cNvPr id="35" name="文本框 34">
              <a:extLst>
                <a:ext uri="{FF2B5EF4-FFF2-40B4-BE49-F238E27FC236}">
                  <a16:creationId xmlns:a16="http://schemas.microsoft.com/office/drawing/2014/main" id="{7B877391-E5EB-4DAA-B754-A52D6A06FFFA}"/>
                </a:ext>
              </a:extLst>
            </p:cNvPr>
            <p:cNvSpPr txBox="1"/>
            <p:nvPr/>
          </p:nvSpPr>
          <p:spPr>
            <a:xfrm>
              <a:off x="695325" y="4705521"/>
              <a:ext cx="4180204" cy="1099468"/>
            </a:xfrm>
            <a:prstGeom prst="rect">
              <a:avLst/>
            </a:prstGeom>
            <a:noFill/>
          </p:spPr>
          <p:txBody>
            <a:bodyPr wrap="square" rtlCol="0">
              <a:spAutoFit/>
            </a:bodyPr>
            <a:lstStyle>
              <a:defPPr>
                <a:defRPr lang="zh-CN"/>
              </a:defPPr>
              <a:lvl1pPr indent="457200">
                <a:lnSpc>
                  <a:spcPct val="125000"/>
                </a:lnSpc>
                <a:defRPr>
                  <a:latin typeface="微软雅黑" panose="020B0503020204020204" pitchFamily="34" charset="-122"/>
                  <a:ea typeface="微软雅黑" panose="020B0503020204020204" pitchFamily="34" charset="-122"/>
                </a:defRPr>
              </a:lvl1pPr>
            </a:lstStyle>
            <a:p>
              <a:pPr algn="just"/>
              <a:r>
                <a:rPr lang="en-US" altLang="zh-CN" dirty="0"/>
                <a:t>VM</a:t>
              </a:r>
              <a:r>
                <a:rPr lang="zh-CN" altLang="en-US" dirty="0"/>
                <a:t>还支持实时快照、虚拟网络、文件拖曳传输以及网络安装等方便实用的功能。</a:t>
              </a:r>
            </a:p>
          </p:txBody>
        </p:sp>
        <p:sp>
          <p:nvSpPr>
            <p:cNvPr id="36" name="Freeform 13">
              <a:extLst>
                <a:ext uri="{FF2B5EF4-FFF2-40B4-BE49-F238E27FC236}">
                  <a16:creationId xmlns:a16="http://schemas.microsoft.com/office/drawing/2014/main" id="{B0670607-1D44-4894-97A6-EDEFEE8FB8A8}"/>
                </a:ext>
              </a:extLst>
            </p:cNvPr>
            <p:cNvSpPr>
              <a:spLocks noEditPoints="1"/>
            </p:cNvSpPr>
            <p:nvPr/>
          </p:nvSpPr>
          <p:spPr bwMode="auto">
            <a:xfrm>
              <a:off x="719006" y="4230086"/>
              <a:ext cx="331506" cy="411870"/>
            </a:xfrm>
            <a:custGeom>
              <a:avLst/>
              <a:gdLst>
                <a:gd name="T0" fmla="*/ 48 w 81"/>
                <a:gd name="T1" fmla="*/ 27 h 101"/>
                <a:gd name="T2" fmla="*/ 4 w 81"/>
                <a:gd name="T3" fmla="*/ 48 h 101"/>
                <a:gd name="T4" fmla="*/ 0 w 81"/>
                <a:gd name="T5" fmla="*/ 31 h 101"/>
                <a:gd name="T6" fmla="*/ 58 w 81"/>
                <a:gd name="T7" fmla="*/ 90 h 101"/>
                <a:gd name="T8" fmla="*/ 81 w 81"/>
                <a:gd name="T9" fmla="*/ 98 h 101"/>
                <a:gd name="T10" fmla="*/ 58 w 81"/>
                <a:gd name="T11" fmla="*/ 90 h 101"/>
                <a:gd name="T12" fmla="*/ 53 w 81"/>
                <a:gd name="T13" fmla="*/ 101 h 101"/>
                <a:gd name="T14" fmla="*/ 29 w 81"/>
                <a:gd name="T15" fmla="*/ 98 h 101"/>
                <a:gd name="T16" fmla="*/ 0 w 81"/>
                <a:gd name="T17" fmla="*/ 90 h 101"/>
                <a:gd name="T18" fmla="*/ 29 w 81"/>
                <a:gd name="T19" fmla="*/ 87 h 101"/>
                <a:gd name="T20" fmla="*/ 38 w 81"/>
                <a:gd name="T21" fmla="*/ 76 h 101"/>
                <a:gd name="T22" fmla="*/ 0 w 81"/>
                <a:gd name="T23" fmla="*/ 72 h 101"/>
                <a:gd name="T24" fmla="*/ 4 w 81"/>
                <a:gd name="T25" fmla="*/ 54 h 101"/>
                <a:gd name="T26" fmla="*/ 48 w 81"/>
                <a:gd name="T27" fmla="*/ 76 h 101"/>
                <a:gd name="T28" fmla="*/ 44 w 81"/>
                <a:gd name="T29" fmla="*/ 87 h 101"/>
                <a:gd name="T30" fmla="*/ 53 w 81"/>
                <a:gd name="T31" fmla="*/ 90 h 101"/>
                <a:gd name="T32" fmla="*/ 4 w 81"/>
                <a:gd name="T33" fmla="*/ 0 h 101"/>
                <a:gd name="T34" fmla="*/ 48 w 81"/>
                <a:gd name="T35" fmla="*/ 21 h 101"/>
                <a:gd name="T36" fmla="*/ 0 w 81"/>
                <a:gd name="T37" fmla="*/ 17 h 101"/>
                <a:gd name="T38" fmla="*/ 4 w 81"/>
                <a:gd name="T39" fmla="*/ 0 h 101"/>
                <a:gd name="T40" fmla="*/ 53 w 81"/>
                <a:gd name="T41" fmla="*/ 76 h 101"/>
                <a:gd name="T42" fmla="*/ 81 w 81"/>
                <a:gd name="T43" fmla="*/ 72 h 101"/>
                <a:gd name="T44" fmla="*/ 77 w 81"/>
                <a:gd name="T45" fmla="*/ 54 h 101"/>
                <a:gd name="T46" fmla="*/ 59 w 81"/>
                <a:gd name="T47" fmla="*/ 8 h 101"/>
                <a:gd name="T48" fmla="*/ 69 w 81"/>
                <a:gd name="T49" fmla="*/ 13 h 101"/>
                <a:gd name="T50" fmla="*/ 59 w 81"/>
                <a:gd name="T51" fmla="*/ 8 h 101"/>
                <a:gd name="T52" fmla="*/ 69 w 81"/>
                <a:gd name="T53" fmla="*/ 63 h 101"/>
                <a:gd name="T54" fmla="*/ 59 w 81"/>
                <a:gd name="T55" fmla="*/ 67 h 101"/>
                <a:gd name="T56" fmla="*/ 59 w 81"/>
                <a:gd name="T57" fmla="*/ 35 h 101"/>
                <a:gd name="T58" fmla="*/ 69 w 81"/>
                <a:gd name="T59" fmla="*/ 40 h 101"/>
                <a:gd name="T60" fmla="*/ 59 w 81"/>
                <a:gd name="T61" fmla="*/ 35 h 101"/>
                <a:gd name="T62" fmla="*/ 53 w 81"/>
                <a:gd name="T63" fmla="*/ 21 h 101"/>
                <a:gd name="T64" fmla="*/ 81 w 81"/>
                <a:gd name="T65" fmla="*/ 17 h 101"/>
                <a:gd name="T66" fmla="*/ 77 w 81"/>
                <a:gd name="T67" fmla="*/ 0 h 101"/>
                <a:gd name="T68" fmla="*/ 53 w 81"/>
                <a:gd name="T69" fmla="*/ 27 h 101"/>
                <a:gd name="T70" fmla="*/ 77 w 81"/>
                <a:gd name="T71" fmla="*/ 48 h 101"/>
                <a:gd name="T72" fmla="*/ 81 w 81"/>
                <a:gd name="T73" fmla="*/ 31 h 101"/>
                <a:gd name="T74" fmla="*/ 53 w 81"/>
                <a:gd name="T75" fmla="*/ 2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101">
                  <a:moveTo>
                    <a:pt x="4" y="27"/>
                  </a:moveTo>
                  <a:cubicBezTo>
                    <a:pt x="48" y="27"/>
                    <a:pt x="48" y="27"/>
                    <a:pt x="48" y="27"/>
                  </a:cubicBezTo>
                  <a:cubicBezTo>
                    <a:pt x="48" y="48"/>
                    <a:pt x="48" y="48"/>
                    <a:pt x="48" y="48"/>
                  </a:cubicBezTo>
                  <a:cubicBezTo>
                    <a:pt x="4" y="48"/>
                    <a:pt x="4" y="48"/>
                    <a:pt x="4" y="48"/>
                  </a:cubicBezTo>
                  <a:cubicBezTo>
                    <a:pt x="2" y="48"/>
                    <a:pt x="0" y="46"/>
                    <a:pt x="0" y="44"/>
                  </a:cubicBezTo>
                  <a:cubicBezTo>
                    <a:pt x="0" y="31"/>
                    <a:pt x="0" y="31"/>
                    <a:pt x="0" y="31"/>
                  </a:cubicBezTo>
                  <a:cubicBezTo>
                    <a:pt x="0" y="29"/>
                    <a:pt x="2" y="27"/>
                    <a:pt x="4" y="27"/>
                  </a:cubicBezTo>
                  <a:close/>
                  <a:moveTo>
                    <a:pt x="58" y="90"/>
                  </a:moveTo>
                  <a:cubicBezTo>
                    <a:pt x="81" y="90"/>
                    <a:pt x="81" y="90"/>
                    <a:pt x="81" y="90"/>
                  </a:cubicBezTo>
                  <a:cubicBezTo>
                    <a:pt x="81" y="98"/>
                    <a:pt x="81" y="98"/>
                    <a:pt x="81" y="98"/>
                  </a:cubicBezTo>
                  <a:cubicBezTo>
                    <a:pt x="58" y="98"/>
                    <a:pt x="58" y="98"/>
                    <a:pt x="58" y="98"/>
                  </a:cubicBezTo>
                  <a:cubicBezTo>
                    <a:pt x="58" y="90"/>
                    <a:pt x="58" y="90"/>
                    <a:pt x="58" y="90"/>
                  </a:cubicBezTo>
                  <a:close/>
                  <a:moveTo>
                    <a:pt x="53" y="98"/>
                  </a:moveTo>
                  <a:cubicBezTo>
                    <a:pt x="53" y="101"/>
                    <a:pt x="53" y="101"/>
                    <a:pt x="53" y="101"/>
                  </a:cubicBezTo>
                  <a:cubicBezTo>
                    <a:pt x="29" y="101"/>
                    <a:pt x="29" y="101"/>
                    <a:pt x="29" y="101"/>
                  </a:cubicBezTo>
                  <a:cubicBezTo>
                    <a:pt x="29" y="98"/>
                    <a:pt x="29" y="98"/>
                    <a:pt x="29" y="98"/>
                  </a:cubicBezTo>
                  <a:cubicBezTo>
                    <a:pt x="0" y="98"/>
                    <a:pt x="0" y="98"/>
                    <a:pt x="0" y="98"/>
                  </a:cubicBezTo>
                  <a:cubicBezTo>
                    <a:pt x="0" y="90"/>
                    <a:pt x="0" y="90"/>
                    <a:pt x="0" y="90"/>
                  </a:cubicBezTo>
                  <a:cubicBezTo>
                    <a:pt x="29" y="90"/>
                    <a:pt x="29" y="90"/>
                    <a:pt x="29" y="90"/>
                  </a:cubicBezTo>
                  <a:cubicBezTo>
                    <a:pt x="29" y="87"/>
                    <a:pt x="29" y="87"/>
                    <a:pt x="29" y="87"/>
                  </a:cubicBezTo>
                  <a:cubicBezTo>
                    <a:pt x="38" y="87"/>
                    <a:pt x="38" y="87"/>
                    <a:pt x="38" y="87"/>
                  </a:cubicBezTo>
                  <a:cubicBezTo>
                    <a:pt x="38" y="76"/>
                    <a:pt x="38" y="76"/>
                    <a:pt x="38" y="76"/>
                  </a:cubicBezTo>
                  <a:cubicBezTo>
                    <a:pt x="4" y="76"/>
                    <a:pt x="4" y="76"/>
                    <a:pt x="4" y="76"/>
                  </a:cubicBezTo>
                  <a:cubicBezTo>
                    <a:pt x="2" y="76"/>
                    <a:pt x="0" y="74"/>
                    <a:pt x="0" y="72"/>
                  </a:cubicBezTo>
                  <a:cubicBezTo>
                    <a:pt x="0" y="58"/>
                    <a:pt x="0" y="58"/>
                    <a:pt x="0" y="58"/>
                  </a:cubicBezTo>
                  <a:cubicBezTo>
                    <a:pt x="0" y="56"/>
                    <a:pt x="2" y="54"/>
                    <a:pt x="4" y="54"/>
                  </a:cubicBezTo>
                  <a:cubicBezTo>
                    <a:pt x="48" y="54"/>
                    <a:pt x="48" y="54"/>
                    <a:pt x="48" y="54"/>
                  </a:cubicBezTo>
                  <a:cubicBezTo>
                    <a:pt x="48" y="76"/>
                    <a:pt x="48" y="76"/>
                    <a:pt x="48" y="76"/>
                  </a:cubicBezTo>
                  <a:cubicBezTo>
                    <a:pt x="44" y="76"/>
                    <a:pt x="44" y="76"/>
                    <a:pt x="44" y="76"/>
                  </a:cubicBezTo>
                  <a:cubicBezTo>
                    <a:pt x="44" y="87"/>
                    <a:pt x="44" y="87"/>
                    <a:pt x="44" y="87"/>
                  </a:cubicBezTo>
                  <a:cubicBezTo>
                    <a:pt x="53" y="87"/>
                    <a:pt x="53" y="87"/>
                    <a:pt x="53" y="87"/>
                  </a:cubicBezTo>
                  <a:cubicBezTo>
                    <a:pt x="53" y="90"/>
                    <a:pt x="53" y="90"/>
                    <a:pt x="53" y="90"/>
                  </a:cubicBezTo>
                  <a:cubicBezTo>
                    <a:pt x="53" y="98"/>
                    <a:pt x="53" y="98"/>
                    <a:pt x="53" y="98"/>
                  </a:cubicBezTo>
                  <a:close/>
                  <a:moveTo>
                    <a:pt x="4" y="0"/>
                  </a:moveTo>
                  <a:cubicBezTo>
                    <a:pt x="48" y="0"/>
                    <a:pt x="48" y="0"/>
                    <a:pt x="48" y="0"/>
                  </a:cubicBezTo>
                  <a:cubicBezTo>
                    <a:pt x="48" y="21"/>
                    <a:pt x="48" y="21"/>
                    <a:pt x="48" y="21"/>
                  </a:cubicBezTo>
                  <a:cubicBezTo>
                    <a:pt x="4" y="21"/>
                    <a:pt x="4" y="21"/>
                    <a:pt x="4" y="21"/>
                  </a:cubicBezTo>
                  <a:cubicBezTo>
                    <a:pt x="2" y="21"/>
                    <a:pt x="0" y="19"/>
                    <a:pt x="0" y="17"/>
                  </a:cubicBezTo>
                  <a:cubicBezTo>
                    <a:pt x="0" y="4"/>
                    <a:pt x="0" y="4"/>
                    <a:pt x="0" y="4"/>
                  </a:cubicBezTo>
                  <a:cubicBezTo>
                    <a:pt x="0" y="2"/>
                    <a:pt x="2" y="0"/>
                    <a:pt x="4" y="0"/>
                  </a:cubicBezTo>
                  <a:close/>
                  <a:moveTo>
                    <a:pt x="53" y="54"/>
                  </a:moveTo>
                  <a:cubicBezTo>
                    <a:pt x="53" y="76"/>
                    <a:pt x="53" y="76"/>
                    <a:pt x="53" y="76"/>
                  </a:cubicBezTo>
                  <a:cubicBezTo>
                    <a:pt x="77" y="76"/>
                    <a:pt x="77" y="76"/>
                    <a:pt x="77" y="76"/>
                  </a:cubicBezTo>
                  <a:cubicBezTo>
                    <a:pt x="79" y="76"/>
                    <a:pt x="81" y="74"/>
                    <a:pt x="81" y="72"/>
                  </a:cubicBezTo>
                  <a:cubicBezTo>
                    <a:pt x="81" y="58"/>
                    <a:pt x="81" y="58"/>
                    <a:pt x="81" y="58"/>
                  </a:cubicBezTo>
                  <a:cubicBezTo>
                    <a:pt x="81" y="56"/>
                    <a:pt x="79" y="54"/>
                    <a:pt x="77" y="54"/>
                  </a:cubicBezTo>
                  <a:cubicBezTo>
                    <a:pt x="53" y="54"/>
                    <a:pt x="53" y="54"/>
                    <a:pt x="53" y="54"/>
                  </a:cubicBezTo>
                  <a:close/>
                  <a:moveTo>
                    <a:pt x="59" y="8"/>
                  </a:moveTo>
                  <a:cubicBezTo>
                    <a:pt x="69" y="8"/>
                    <a:pt x="69" y="8"/>
                    <a:pt x="69" y="8"/>
                  </a:cubicBezTo>
                  <a:cubicBezTo>
                    <a:pt x="69" y="13"/>
                    <a:pt x="69" y="13"/>
                    <a:pt x="69" y="13"/>
                  </a:cubicBezTo>
                  <a:cubicBezTo>
                    <a:pt x="59" y="13"/>
                    <a:pt x="59" y="13"/>
                    <a:pt x="59" y="13"/>
                  </a:cubicBezTo>
                  <a:cubicBezTo>
                    <a:pt x="59" y="8"/>
                    <a:pt x="59" y="8"/>
                    <a:pt x="59" y="8"/>
                  </a:cubicBezTo>
                  <a:close/>
                  <a:moveTo>
                    <a:pt x="59" y="63"/>
                  </a:moveTo>
                  <a:cubicBezTo>
                    <a:pt x="69" y="63"/>
                    <a:pt x="69" y="63"/>
                    <a:pt x="69" y="63"/>
                  </a:cubicBezTo>
                  <a:cubicBezTo>
                    <a:pt x="69" y="67"/>
                    <a:pt x="69" y="67"/>
                    <a:pt x="69" y="67"/>
                  </a:cubicBezTo>
                  <a:cubicBezTo>
                    <a:pt x="59" y="67"/>
                    <a:pt x="59" y="67"/>
                    <a:pt x="59" y="67"/>
                  </a:cubicBezTo>
                  <a:cubicBezTo>
                    <a:pt x="59" y="63"/>
                    <a:pt x="59" y="63"/>
                    <a:pt x="59" y="63"/>
                  </a:cubicBezTo>
                  <a:close/>
                  <a:moveTo>
                    <a:pt x="59" y="35"/>
                  </a:moveTo>
                  <a:cubicBezTo>
                    <a:pt x="69" y="35"/>
                    <a:pt x="69" y="35"/>
                    <a:pt x="69" y="35"/>
                  </a:cubicBezTo>
                  <a:cubicBezTo>
                    <a:pt x="69" y="40"/>
                    <a:pt x="69" y="40"/>
                    <a:pt x="69" y="40"/>
                  </a:cubicBezTo>
                  <a:cubicBezTo>
                    <a:pt x="59" y="40"/>
                    <a:pt x="59" y="40"/>
                    <a:pt x="59" y="40"/>
                  </a:cubicBezTo>
                  <a:cubicBezTo>
                    <a:pt x="59" y="35"/>
                    <a:pt x="59" y="35"/>
                    <a:pt x="59" y="35"/>
                  </a:cubicBezTo>
                  <a:close/>
                  <a:moveTo>
                    <a:pt x="53" y="0"/>
                  </a:moveTo>
                  <a:cubicBezTo>
                    <a:pt x="53" y="21"/>
                    <a:pt x="53" y="21"/>
                    <a:pt x="53" y="21"/>
                  </a:cubicBezTo>
                  <a:cubicBezTo>
                    <a:pt x="77" y="21"/>
                    <a:pt x="77" y="21"/>
                    <a:pt x="77" y="21"/>
                  </a:cubicBezTo>
                  <a:cubicBezTo>
                    <a:pt x="79" y="21"/>
                    <a:pt x="81" y="19"/>
                    <a:pt x="81" y="17"/>
                  </a:cubicBezTo>
                  <a:cubicBezTo>
                    <a:pt x="81" y="4"/>
                    <a:pt x="81" y="4"/>
                    <a:pt x="81" y="4"/>
                  </a:cubicBezTo>
                  <a:cubicBezTo>
                    <a:pt x="81" y="2"/>
                    <a:pt x="79" y="0"/>
                    <a:pt x="77" y="0"/>
                  </a:cubicBezTo>
                  <a:cubicBezTo>
                    <a:pt x="53" y="0"/>
                    <a:pt x="53" y="0"/>
                    <a:pt x="53" y="0"/>
                  </a:cubicBezTo>
                  <a:close/>
                  <a:moveTo>
                    <a:pt x="53" y="27"/>
                  </a:moveTo>
                  <a:cubicBezTo>
                    <a:pt x="53" y="48"/>
                    <a:pt x="53" y="48"/>
                    <a:pt x="53" y="48"/>
                  </a:cubicBezTo>
                  <a:cubicBezTo>
                    <a:pt x="77" y="48"/>
                    <a:pt x="77" y="48"/>
                    <a:pt x="77" y="48"/>
                  </a:cubicBezTo>
                  <a:cubicBezTo>
                    <a:pt x="79" y="48"/>
                    <a:pt x="81" y="46"/>
                    <a:pt x="81" y="44"/>
                  </a:cubicBezTo>
                  <a:cubicBezTo>
                    <a:pt x="81" y="31"/>
                    <a:pt x="81" y="31"/>
                    <a:pt x="81" y="31"/>
                  </a:cubicBezTo>
                  <a:cubicBezTo>
                    <a:pt x="81" y="29"/>
                    <a:pt x="79" y="27"/>
                    <a:pt x="77" y="27"/>
                  </a:cubicBezTo>
                  <a:lnTo>
                    <a:pt x="53" y="27"/>
                  </a:lnTo>
                  <a:close/>
                </a:path>
              </a:pathLst>
            </a:custGeom>
            <a:solidFill>
              <a:srgbClr val="0070C0"/>
            </a:solidFill>
            <a:ln>
              <a:noFill/>
            </a:ln>
          </p:spPr>
          <p:txBody>
            <a:bodyPr vert="horz" wrap="square" lIns="91440" tIns="45720" rIns="91440" bIns="45720" numCol="1" anchor="t" anchorCtr="0" compatLnSpc="1">
              <a:prstTxWarp prst="textNoShape">
                <a:avLst/>
              </a:prstTxWarp>
            </a:bodyPr>
            <a:lstStyle/>
            <a:p>
              <a:endParaRPr lang="zh-CN" altLang="en-US"/>
            </a:p>
          </p:txBody>
        </p:sp>
      </p:grpSp>
      <p:grpSp>
        <p:nvGrpSpPr>
          <p:cNvPr id="9" name="组合 8">
            <a:extLst>
              <a:ext uri="{FF2B5EF4-FFF2-40B4-BE49-F238E27FC236}">
                <a16:creationId xmlns:a16="http://schemas.microsoft.com/office/drawing/2014/main" id="{D88C0F8C-4248-415E-A3B9-6AC010319988}"/>
              </a:ext>
            </a:extLst>
          </p:cNvPr>
          <p:cNvGrpSpPr/>
          <p:nvPr/>
        </p:nvGrpSpPr>
        <p:grpSpPr>
          <a:xfrm>
            <a:off x="7532322" y="4230086"/>
            <a:ext cx="4180203" cy="1187800"/>
            <a:chOff x="7532320" y="4230086"/>
            <a:chExt cx="4180203" cy="1187800"/>
          </a:xfrm>
        </p:grpSpPr>
        <p:cxnSp>
          <p:nvCxnSpPr>
            <p:cNvPr id="37" name="直接连接符 36">
              <a:extLst>
                <a:ext uri="{FF2B5EF4-FFF2-40B4-BE49-F238E27FC236}">
                  <a16:creationId xmlns:a16="http://schemas.microsoft.com/office/drawing/2014/main" id="{985C3ECF-F839-4AB4-80B5-433647F53925}"/>
                </a:ext>
              </a:extLst>
            </p:cNvPr>
            <p:cNvCxnSpPr/>
            <p:nvPr/>
          </p:nvCxnSpPr>
          <p:spPr>
            <a:xfrm>
              <a:off x="7532321" y="4683304"/>
              <a:ext cx="3767328" cy="0"/>
            </a:xfrm>
            <a:prstGeom prst="line">
              <a:avLst/>
            </a:prstGeom>
            <a:ln w="22225"/>
          </p:spPr>
          <p:style>
            <a:lnRef idx="1">
              <a:schemeClr val="accent1"/>
            </a:lnRef>
            <a:fillRef idx="0">
              <a:schemeClr val="accent1"/>
            </a:fillRef>
            <a:effectRef idx="0">
              <a:schemeClr val="accent1"/>
            </a:effectRef>
            <a:fontRef idx="minor">
              <a:schemeClr val="tx1"/>
            </a:fontRef>
          </p:style>
        </p:cxnSp>
        <p:sp>
          <p:nvSpPr>
            <p:cNvPr id="38" name="文本框 37">
              <a:extLst>
                <a:ext uri="{FF2B5EF4-FFF2-40B4-BE49-F238E27FC236}">
                  <a16:creationId xmlns:a16="http://schemas.microsoft.com/office/drawing/2014/main" id="{C39B1AC5-23E1-449E-B87F-741233A574A2}"/>
                </a:ext>
              </a:extLst>
            </p:cNvPr>
            <p:cNvSpPr txBox="1"/>
            <p:nvPr/>
          </p:nvSpPr>
          <p:spPr>
            <a:xfrm>
              <a:off x="8004952" y="4267806"/>
              <a:ext cx="2999232" cy="400110"/>
            </a:xfrm>
            <a:prstGeom prst="rect">
              <a:avLst/>
            </a:prstGeom>
            <a:noFill/>
          </p:spPr>
          <p:txBody>
            <a:bodyPr wrap="square" rtlCol="0">
              <a:spAutoFit/>
            </a:bodyPr>
            <a:lstStyle/>
            <a:p>
              <a:r>
                <a:rPr lang="zh-CN" altLang="en-US" sz="2000" b="1" dirty="0">
                  <a:solidFill>
                    <a:schemeClr val="accent1"/>
                  </a:solidFill>
                  <a:latin typeface="微软雅黑" panose="020B0503020204020204" pitchFamily="34" charset="-122"/>
                  <a:ea typeface="微软雅黑" panose="020B0503020204020204" pitchFamily="34" charset="-122"/>
                </a:rPr>
                <a:t>专用局域网</a:t>
              </a:r>
            </a:p>
          </p:txBody>
        </p:sp>
        <p:sp>
          <p:nvSpPr>
            <p:cNvPr id="39" name="文本框 38">
              <a:extLst>
                <a:ext uri="{FF2B5EF4-FFF2-40B4-BE49-F238E27FC236}">
                  <a16:creationId xmlns:a16="http://schemas.microsoft.com/office/drawing/2014/main" id="{9C12363D-AA6B-49DA-96AB-5B877654C680}"/>
                </a:ext>
              </a:extLst>
            </p:cNvPr>
            <p:cNvSpPr txBox="1"/>
            <p:nvPr/>
          </p:nvSpPr>
          <p:spPr>
            <a:xfrm>
              <a:off x="7532320" y="4664666"/>
              <a:ext cx="4180203" cy="753220"/>
            </a:xfrm>
            <a:prstGeom prst="rect">
              <a:avLst/>
            </a:prstGeom>
            <a:noFill/>
          </p:spPr>
          <p:txBody>
            <a:bodyPr wrap="square" rtlCol="0">
              <a:spAutoFit/>
            </a:bodyPr>
            <a:lstStyle>
              <a:defPPr>
                <a:defRPr lang="zh-CN"/>
              </a:defPPr>
              <a:lvl1pPr indent="457200">
                <a:lnSpc>
                  <a:spcPct val="125000"/>
                </a:lnSpc>
                <a:defRPr>
                  <a:latin typeface="微软雅黑" panose="020B0503020204020204" pitchFamily="34" charset="-122"/>
                  <a:ea typeface="微软雅黑" panose="020B0503020204020204" pitchFamily="34" charset="-122"/>
                </a:defRPr>
              </a:lvl1pPr>
            </a:lstStyle>
            <a:p>
              <a:pPr algn="just"/>
              <a:r>
                <a:rPr lang="zh-CN" altLang="en-US" dirty="0"/>
                <a:t>还可以把多台虚拟机构成一个专用局域网，使用起来很方便。</a:t>
              </a:r>
            </a:p>
          </p:txBody>
        </p:sp>
        <p:sp>
          <p:nvSpPr>
            <p:cNvPr id="40" name="Freeform 28">
              <a:extLst>
                <a:ext uri="{FF2B5EF4-FFF2-40B4-BE49-F238E27FC236}">
                  <a16:creationId xmlns:a16="http://schemas.microsoft.com/office/drawing/2014/main" id="{CF157551-EAF6-4BBC-B1A7-6D06E9CC81D1}"/>
                </a:ext>
              </a:extLst>
            </p:cNvPr>
            <p:cNvSpPr>
              <a:spLocks noEditPoints="1"/>
            </p:cNvSpPr>
            <p:nvPr/>
          </p:nvSpPr>
          <p:spPr bwMode="auto">
            <a:xfrm>
              <a:off x="7569389" y="4230086"/>
              <a:ext cx="367156" cy="392434"/>
            </a:xfrm>
            <a:custGeom>
              <a:avLst/>
              <a:gdLst>
                <a:gd name="T0" fmla="*/ 34 w 170"/>
                <a:gd name="T1" fmla="*/ 0 h 233"/>
                <a:gd name="T2" fmla="*/ 54 w 170"/>
                <a:gd name="T3" fmla="*/ 20 h 233"/>
                <a:gd name="T4" fmla="*/ 34 w 170"/>
                <a:gd name="T5" fmla="*/ 40 h 233"/>
                <a:gd name="T6" fmla="*/ 14 w 170"/>
                <a:gd name="T7" fmla="*/ 20 h 233"/>
                <a:gd name="T8" fmla="*/ 34 w 170"/>
                <a:gd name="T9" fmla="*/ 0 h 233"/>
                <a:gd name="T10" fmla="*/ 135 w 170"/>
                <a:gd name="T11" fmla="*/ 0 h 233"/>
                <a:gd name="T12" fmla="*/ 155 w 170"/>
                <a:gd name="T13" fmla="*/ 20 h 233"/>
                <a:gd name="T14" fmla="*/ 135 w 170"/>
                <a:gd name="T15" fmla="*/ 40 h 233"/>
                <a:gd name="T16" fmla="*/ 115 w 170"/>
                <a:gd name="T17" fmla="*/ 20 h 233"/>
                <a:gd name="T18" fmla="*/ 135 w 170"/>
                <a:gd name="T19" fmla="*/ 0 h 233"/>
                <a:gd name="T20" fmla="*/ 127 w 170"/>
                <a:gd name="T21" fmla="*/ 47 h 233"/>
                <a:gd name="T22" fmla="*/ 144 w 170"/>
                <a:gd name="T23" fmla="*/ 47 h 233"/>
                <a:gd name="T24" fmla="*/ 170 w 170"/>
                <a:gd name="T25" fmla="*/ 72 h 233"/>
                <a:gd name="T26" fmla="*/ 170 w 170"/>
                <a:gd name="T27" fmla="*/ 124 h 233"/>
                <a:gd name="T28" fmla="*/ 160 w 170"/>
                <a:gd name="T29" fmla="*/ 133 h 233"/>
                <a:gd name="T30" fmla="*/ 156 w 170"/>
                <a:gd name="T31" fmla="*/ 133 h 233"/>
                <a:gd name="T32" fmla="*/ 146 w 170"/>
                <a:gd name="T33" fmla="*/ 233 h 233"/>
                <a:gd name="T34" fmla="*/ 124 w 170"/>
                <a:gd name="T35" fmla="*/ 233 h 233"/>
                <a:gd name="T36" fmla="*/ 115 w 170"/>
                <a:gd name="T37" fmla="*/ 141 h 233"/>
                <a:gd name="T38" fmla="*/ 128 w 170"/>
                <a:gd name="T39" fmla="*/ 124 h 233"/>
                <a:gd name="T40" fmla="*/ 128 w 170"/>
                <a:gd name="T41" fmla="*/ 72 h 233"/>
                <a:gd name="T42" fmla="*/ 118 w 170"/>
                <a:gd name="T43" fmla="*/ 48 h 233"/>
                <a:gd name="T44" fmla="*/ 127 w 170"/>
                <a:gd name="T45" fmla="*/ 47 h 233"/>
                <a:gd name="T46" fmla="*/ 85 w 170"/>
                <a:gd name="T47" fmla="*/ 0 h 233"/>
                <a:gd name="T48" fmla="*/ 105 w 170"/>
                <a:gd name="T49" fmla="*/ 20 h 233"/>
                <a:gd name="T50" fmla="*/ 85 w 170"/>
                <a:gd name="T51" fmla="*/ 40 h 233"/>
                <a:gd name="T52" fmla="*/ 65 w 170"/>
                <a:gd name="T53" fmla="*/ 20 h 233"/>
                <a:gd name="T54" fmla="*/ 85 w 170"/>
                <a:gd name="T55" fmla="*/ 0 h 233"/>
                <a:gd name="T56" fmla="*/ 76 w 170"/>
                <a:gd name="T57" fmla="*/ 47 h 233"/>
                <a:gd name="T58" fmla="*/ 50 w 170"/>
                <a:gd name="T59" fmla="*/ 72 h 233"/>
                <a:gd name="T60" fmla="*/ 50 w 170"/>
                <a:gd name="T61" fmla="*/ 124 h 233"/>
                <a:gd name="T62" fmla="*/ 60 w 170"/>
                <a:gd name="T63" fmla="*/ 133 h 233"/>
                <a:gd name="T64" fmla="*/ 64 w 170"/>
                <a:gd name="T65" fmla="*/ 133 h 233"/>
                <a:gd name="T66" fmla="*/ 73 w 170"/>
                <a:gd name="T67" fmla="*/ 233 h 233"/>
                <a:gd name="T68" fmla="*/ 96 w 170"/>
                <a:gd name="T69" fmla="*/ 233 h 233"/>
                <a:gd name="T70" fmla="*/ 106 w 170"/>
                <a:gd name="T71" fmla="*/ 133 h 233"/>
                <a:gd name="T72" fmla="*/ 110 w 170"/>
                <a:gd name="T73" fmla="*/ 133 h 233"/>
                <a:gd name="T74" fmla="*/ 119 w 170"/>
                <a:gd name="T75" fmla="*/ 124 h 233"/>
                <a:gd name="T76" fmla="*/ 119 w 170"/>
                <a:gd name="T77" fmla="*/ 72 h 233"/>
                <a:gd name="T78" fmla="*/ 94 w 170"/>
                <a:gd name="T79" fmla="*/ 47 h 233"/>
                <a:gd name="T80" fmla="*/ 76 w 170"/>
                <a:gd name="T81" fmla="*/ 47 h 233"/>
                <a:gd name="T82" fmla="*/ 25 w 170"/>
                <a:gd name="T83" fmla="*/ 47 h 233"/>
                <a:gd name="T84" fmla="*/ 43 w 170"/>
                <a:gd name="T85" fmla="*/ 47 h 233"/>
                <a:gd name="T86" fmla="*/ 52 w 170"/>
                <a:gd name="T87" fmla="*/ 48 h 233"/>
                <a:gd name="T88" fmla="*/ 42 w 170"/>
                <a:gd name="T89" fmla="*/ 72 h 233"/>
                <a:gd name="T90" fmla="*/ 42 w 170"/>
                <a:gd name="T91" fmla="*/ 124 h 233"/>
                <a:gd name="T92" fmla="*/ 54 w 170"/>
                <a:gd name="T93" fmla="*/ 141 h 233"/>
                <a:gd name="T94" fmla="*/ 45 w 170"/>
                <a:gd name="T95" fmla="*/ 233 h 233"/>
                <a:gd name="T96" fmla="*/ 23 w 170"/>
                <a:gd name="T97" fmla="*/ 233 h 233"/>
                <a:gd name="T98" fmla="*/ 13 w 170"/>
                <a:gd name="T99" fmla="*/ 133 h 233"/>
                <a:gd name="T100" fmla="*/ 9 w 170"/>
                <a:gd name="T101" fmla="*/ 133 h 233"/>
                <a:gd name="T102" fmla="*/ 0 w 170"/>
                <a:gd name="T103" fmla="*/ 124 h 233"/>
                <a:gd name="T104" fmla="*/ 0 w 170"/>
                <a:gd name="T105" fmla="*/ 72 h 233"/>
                <a:gd name="T106" fmla="*/ 25 w 170"/>
                <a:gd name="T107" fmla="*/ 47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70" h="233">
                  <a:moveTo>
                    <a:pt x="34" y="0"/>
                  </a:moveTo>
                  <a:cubicBezTo>
                    <a:pt x="45" y="0"/>
                    <a:pt x="54" y="9"/>
                    <a:pt x="54" y="20"/>
                  </a:cubicBezTo>
                  <a:cubicBezTo>
                    <a:pt x="54" y="32"/>
                    <a:pt x="45" y="40"/>
                    <a:pt x="34" y="40"/>
                  </a:cubicBezTo>
                  <a:cubicBezTo>
                    <a:pt x="23" y="40"/>
                    <a:pt x="14" y="32"/>
                    <a:pt x="14" y="20"/>
                  </a:cubicBezTo>
                  <a:cubicBezTo>
                    <a:pt x="14" y="9"/>
                    <a:pt x="23" y="0"/>
                    <a:pt x="34" y="0"/>
                  </a:cubicBezTo>
                  <a:close/>
                  <a:moveTo>
                    <a:pt x="135" y="0"/>
                  </a:moveTo>
                  <a:cubicBezTo>
                    <a:pt x="146" y="0"/>
                    <a:pt x="155" y="9"/>
                    <a:pt x="155" y="20"/>
                  </a:cubicBezTo>
                  <a:cubicBezTo>
                    <a:pt x="155" y="32"/>
                    <a:pt x="146" y="40"/>
                    <a:pt x="135" y="40"/>
                  </a:cubicBezTo>
                  <a:cubicBezTo>
                    <a:pt x="124" y="40"/>
                    <a:pt x="115" y="32"/>
                    <a:pt x="115" y="20"/>
                  </a:cubicBezTo>
                  <a:cubicBezTo>
                    <a:pt x="115" y="9"/>
                    <a:pt x="124" y="0"/>
                    <a:pt x="135" y="0"/>
                  </a:cubicBezTo>
                  <a:close/>
                  <a:moveTo>
                    <a:pt x="127" y="47"/>
                  </a:moveTo>
                  <a:cubicBezTo>
                    <a:pt x="144" y="47"/>
                    <a:pt x="144" y="47"/>
                    <a:pt x="144" y="47"/>
                  </a:cubicBezTo>
                  <a:cubicBezTo>
                    <a:pt x="158" y="47"/>
                    <a:pt x="170" y="58"/>
                    <a:pt x="170" y="72"/>
                  </a:cubicBezTo>
                  <a:cubicBezTo>
                    <a:pt x="170" y="124"/>
                    <a:pt x="170" y="124"/>
                    <a:pt x="170" y="124"/>
                  </a:cubicBezTo>
                  <a:cubicBezTo>
                    <a:pt x="170" y="129"/>
                    <a:pt x="165" y="133"/>
                    <a:pt x="160" y="133"/>
                  </a:cubicBezTo>
                  <a:cubicBezTo>
                    <a:pt x="156" y="133"/>
                    <a:pt x="156" y="133"/>
                    <a:pt x="156" y="133"/>
                  </a:cubicBezTo>
                  <a:cubicBezTo>
                    <a:pt x="146" y="233"/>
                    <a:pt x="146" y="233"/>
                    <a:pt x="146" y="233"/>
                  </a:cubicBezTo>
                  <a:cubicBezTo>
                    <a:pt x="124" y="233"/>
                    <a:pt x="124" y="233"/>
                    <a:pt x="124" y="233"/>
                  </a:cubicBezTo>
                  <a:cubicBezTo>
                    <a:pt x="115" y="141"/>
                    <a:pt x="115" y="141"/>
                    <a:pt x="115" y="141"/>
                  </a:cubicBezTo>
                  <a:cubicBezTo>
                    <a:pt x="122" y="139"/>
                    <a:pt x="128" y="132"/>
                    <a:pt x="128" y="124"/>
                  </a:cubicBezTo>
                  <a:cubicBezTo>
                    <a:pt x="128" y="72"/>
                    <a:pt x="128" y="72"/>
                    <a:pt x="128" y="72"/>
                  </a:cubicBezTo>
                  <a:cubicBezTo>
                    <a:pt x="128" y="63"/>
                    <a:pt x="124" y="55"/>
                    <a:pt x="118" y="48"/>
                  </a:cubicBezTo>
                  <a:cubicBezTo>
                    <a:pt x="121" y="47"/>
                    <a:pt x="124" y="47"/>
                    <a:pt x="127" y="47"/>
                  </a:cubicBezTo>
                  <a:close/>
                  <a:moveTo>
                    <a:pt x="85" y="0"/>
                  </a:moveTo>
                  <a:cubicBezTo>
                    <a:pt x="96" y="0"/>
                    <a:pt x="105" y="9"/>
                    <a:pt x="105" y="20"/>
                  </a:cubicBezTo>
                  <a:cubicBezTo>
                    <a:pt x="105" y="32"/>
                    <a:pt x="96" y="40"/>
                    <a:pt x="85" y="40"/>
                  </a:cubicBezTo>
                  <a:cubicBezTo>
                    <a:pt x="74" y="40"/>
                    <a:pt x="65" y="32"/>
                    <a:pt x="65" y="20"/>
                  </a:cubicBezTo>
                  <a:cubicBezTo>
                    <a:pt x="65" y="9"/>
                    <a:pt x="74" y="0"/>
                    <a:pt x="85" y="0"/>
                  </a:cubicBezTo>
                  <a:close/>
                  <a:moveTo>
                    <a:pt x="76" y="47"/>
                  </a:moveTo>
                  <a:cubicBezTo>
                    <a:pt x="62" y="47"/>
                    <a:pt x="50" y="58"/>
                    <a:pt x="50" y="72"/>
                  </a:cubicBezTo>
                  <a:cubicBezTo>
                    <a:pt x="50" y="124"/>
                    <a:pt x="50" y="124"/>
                    <a:pt x="50" y="124"/>
                  </a:cubicBezTo>
                  <a:cubicBezTo>
                    <a:pt x="50" y="129"/>
                    <a:pt x="55" y="133"/>
                    <a:pt x="60" y="133"/>
                  </a:cubicBezTo>
                  <a:cubicBezTo>
                    <a:pt x="64" y="133"/>
                    <a:pt x="64" y="133"/>
                    <a:pt x="64" y="133"/>
                  </a:cubicBezTo>
                  <a:cubicBezTo>
                    <a:pt x="73" y="233"/>
                    <a:pt x="73" y="233"/>
                    <a:pt x="73" y="233"/>
                  </a:cubicBezTo>
                  <a:cubicBezTo>
                    <a:pt x="96" y="233"/>
                    <a:pt x="96" y="233"/>
                    <a:pt x="96" y="233"/>
                  </a:cubicBezTo>
                  <a:cubicBezTo>
                    <a:pt x="106" y="133"/>
                    <a:pt x="106" y="133"/>
                    <a:pt x="106" y="133"/>
                  </a:cubicBezTo>
                  <a:cubicBezTo>
                    <a:pt x="110" y="133"/>
                    <a:pt x="110" y="133"/>
                    <a:pt x="110" y="133"/>
                  </a:cubicBezTo>
                  <a:cubicBezTo>
                    <a:pt x="115" y="133"/>
                    <a:pt x="119" y="129"/>
                    <a:pt x="119" y="124"/>
                  </a:cubicBezTo>
                  <a:cubicBezTo>
                    <a:pt x="119" y="72"/>
                    <a:pt x="119" y="72"/>
                    <a:pt x="119" y="72"/>
                  </a:cubicBezTo>
                  <a:cubicBezTo>
                    <a:pt x="119" y="58"/>
                    <a:pt x="108" y="47"/>
                    <a:pt x="94" y="47"/>
                  </a:cubicBezTo>
                  <a:cubicBezTo>
                    <a:pt x="76" y="47"/>
                    <a:pt x="76" y="47"/>
                    <a:pt x="76" y="47"/>
                  </a:cubicBezTo>
                  <a:close/>
                  <a:moveTo>
                    <a:pt x="25" y="47"/>
                  </a:moveTo>
                  <a:cubicBezTo>
                    <a:pt x="43" y="47"/>
                    <a:pt x="43" y="47"/>
                    <a:pt x="43" y="47"/>
                  </a:cubicBezTo>
                  <a:cubicBezTo>
                    <a:pt x="46" y="47"/>
                    <a:pt x="49" y="47"/>
                    <a:pt x="52" y="48"/>
                  </a:cubicBezTo>
                  <a:cubicBezTo>
                    <a:pt x="46" y="55"/>
                    <a:pt x="42" y="63"/>
                    <a:pt x="42" y="72"/>
                  </a:cubicBezTo>
                  <a:cubicBezTo>
                    <a:pt x="42" y="124"/>
                    <a:pt x="42" y="124"/>
                    <a:pt x="42" y="124"/>
                  </a:cubicBezTo>
                  <a:cubicBezTo>
                    <a:pt x="42" y="132"/>
                    <a:pt x="47" y="139"/>
                    <a:pt x="54" y="141"/>
                  </a:cubicBezTo>
                  <a:cubicBezTo>
                    <a:pt x="45" y="233"/>
                    <a:pt x="45" y="233"/>
                    <a:pt x="45" y="233"/>
                  </a:cubicBezTo>
                  <a:cubicBezTo>
                    <a:pt x="23" y="233"/>
                    <a:pt x="23" y="233"/>
                    <a:pt x="23" y="233"/>
                  </a:cubicBezTo>
                  <a:cubicBezTo>
                    <a:pt x="13" y="133"/>
                    <a:pt x="13" y="133"/>
                    <a:pt x="13" y="133"/>
                  </a:cubicBezTo>
                  <a:cubicBezTo>
                    <a:pt x="9" y="133"/>
                    <a:pt x="9" y="133"/>
                    <a:pt x="9" y="133"/>
                  </a:cubicBezTo>
                  <a:cubicBezTo>
                    <a:pt x="4" y="133"/>
                    <a:pt x="0" y="129"/>
                    <a:pt x="0" y="124"/>
                  </a:cubicBezTo>
                  <a:cubicBezTo>
                    <a:pt x="0" y="72"/>
                    <a:pt x="0" y="72"/>
                    <a:pt x="0" y="72"/>
                  </a:cubicBezTo>
                  <a:cubicBezTo>
                    <a:pt x="0" y="58"/>
                    <a:pt x="11" y="47"/>
                    <a:pt x="25" y="47"/>
                  </a:cubicBezTo>
                  <a:close/>
                </a:path>
              </a:pathLst>
            </a:custGeom>
            <a:solidFill>
              <a:srgbClr val="0070C0"/>
            </a:solidFill>
            <a:ln>
              <a:noFill/>
            </a:ln>
          </p:spPr>
          <p:txBody>
            <a:bodyPr vert="horz" wrap="square" lIns="91440" tIns="45720" rIns="91440" bIns="45720" numCol="1" anchor="t" anchorCtr="0" compatLnSpc="1">
              <a:prstTxWarp prst="textNoShape">
                <a:avLst/>
              </a:prstTxWarp>
            </a:bodyPr>
            <a:lstStyle/>
            <a:p>
              <a:endParaRPr lang="zh-CN" altLang="en-US"/>
            </a:p>
          </p:txBody>
        </p:sp>
      </p:grpSp>
      <p:sp>
        <p:nvSpPr>
          <p:cNvPr id="41" name="椭圆 40">
            <a:extLst>
              <a:ext uri="{FF2B5EF4-FFF2-40B4-BE49-F238E27FC236}">
                <a16:creationId xmlns:a16="http://schemas.microsoft.com/office/drawing/2014/main" id="{399F08C3-71D4-4267-8AFD-79BB49182249}"/>
              </a:ext>
            </a:extLst>
          </p:cNvPr>
          <p:cNvSpPr/>
          <p:nvPr/>
        </p:nvSpPr>
        <p:spPr>
          <a:xfrm>
            <a:off x="5181599" y="2446505"/>
            <a:ext cx="2334640" cy="2334640"/>
          </a:xfrm>
          <a:prstGeom prst="ellipse">
            <a:avLst/>
          </a:prstGeom>
          <a:solidFill>
            <a:schemeClr val="accent1">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a:extLst>
              <a:ext uri="{FF2B5EF4-FFF2-40B4-BE49-F238E27FC236}">
                <a16:creationId xmlns:a16="http://schemas.microsoft.com/office/drawing/2014/main" id="{F5639305-152E-467A-9E2F-73DD8CC84DA9}"/>
              </a:ext>
            </a:extLst>
          </p:cNvPr>
          <p:cNvSpPr/>
          <p:nvPr/>
        </p:nvSpPr>
        <p:spPr>
          <a:xfrm>
            <a:off x="4928680" y="2076854"/>
            <a:ext cx="2334640" cy="2334640"/>
          </a:xfrm>
          <a:prstGeom prst="ellipse">
            <a:avLst/>
          </a:prstGeom>
          <a:solidFill>
            <a:schemeClr val="accent1">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a:extLst>
              <a:ext uri="{FF2B5EF4-FFF2-40B4-BE49-F238E27FC236}">
                <a16:creationId xmlns:a16="http://schemas.microsoft.com/office/drawing/2014/main" id="{A21809AF-4916-48D7-BB79-0007396A91B9}"/>
              </a:ext>
            </a:extLst>
          </p:cNvPr>
          <p:cNvSpPr/>
          <p:nvPr/>
        </p:nvSpPr>
        <p:spPr>
          <a:xfrm>
            <a:off x="4675761" y="2446505"/>
            <a:ext cx="2334640" cy="2334640"/>
          </a:xfrm>
          <a:prstGeom prst="ellipse">
            <a:avLst/>
          </a:prstGeom>
          <a:solidFill>
            <a:schemeClr val="accent1">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文本框 43">
            <a:extLst>
              <a:ext uri="{FF2B5EF4-FFF2-40B4-BE49-F238E27FC236}">
                <a16:creationId xmlns:a16="http://schemas.microsoft.com/office/drawing/2014/main" id="{0B62068F-00D8-4061-9D4F-6644FFF1914A}"/>
              </a:ext>
            </a:extLst>
          </p:cNvPr>
          <p:cNvSpPr txBox="1"/>
          <p:nvPr/>
        </p:nvSpPr>
        <p:spPr>
          <a:xfrm>
            <a:off x="5642288" y="2951946"/>
            <a:ext cx="907424" cy="954107"/>
          </a:xfrm>
          <a:prstGeom prst="rect">
            <a:avLst/>
          </a:prstGeom>
          <a:noFill/>
        </p:spPr>
        <p:txBody>
          <a:bodyPr wrap="square" rtlCol="0">
            <a:spAutoFit/>
          </a:bodyPr>
          <a:lstStyle/>
          <a:p>
            <a:pPr algn="ctr"/>
            <a:r>
              <a:rPr lang="zh-CN" altLang="en-US" sz="2800" b="1" dirty="0">
                <a:solidFill>
                  <a:schemeClr val="bg1"/>
                </a:solidFill>
                <a:latin typeface="微软雅黑" panose="020B0503020204020204" pitchFamily="34" charset="-122"/>
                <a:ea typeface="微软雅黑" panose="020B0503020204020204" pitchFamily="34" charset="-122"/>
              </a:rPr>
              <a:t>虚拟机</a:t>
            </a:r>
          </a:p>
        </p:txBody>
      </p:sp>
    </p:spTree>
    <p:extLst>
      <p:ext uri="{BB962C8B-B14F-4D97-AF65-F5344CB8AC3E}">
        <p14:creationId xmlns:p14="http://schemas.microsoft.com/office/powerpoint/2010/main" val="422624052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41" presetClass="entr" presetSubtype="0" fill="hold" grpId="0" nodeType="withEffect">
                                  <p:stCondLst>
                                    <p:cond delay="0"/>
                                  </p:stCondLst>
                                  <p:iterate type="lt">
                                    <p:tmPct val="12500"/>
                                  </p:iterate>
                                  <p:childTnLst>
                                    <p:set>
                                      <p:cBhvr>
                                        <p:cTn id="9" dur="1" fill="hold">
                                          <p:stCondLst>
                                            <p:cond delay="0"/>
                                          </p:stCondLst>
                                        </p:cTn>
                                        <p:tgtEl>
                                          <p:spTgt spid="13"/>
                                        </p:tgtEl>
                                        <p:attrNameLst>
                                          <p:attrName>style.visibility</p:attrName>
                                        </p:attrNameLst>
                                      </p:cBhvr>
                                      <p:to>
                                        <p:strVal val="visible"/>
                                      </p:to>
                                    </p:set>
                                    <p:anim calcmode="lin" valueType="num">
                                      <p:cBhvr>
                                        <p:cTn id="10" dur="300" fill="hold"/>
                                        <p:tgtEl>
                                          <p:spTgt spid="13"/>
                                        </p:tgtEl>
                                        <p:attrNameLst>
                                          <p:attrName>ppt_x</p:attrName>
                                        </p:attrNameLst>
                                      </p:cBhvr>
                                      <p:tavLst>
                                        <p:tav tm="0">
                                          <p:val>
                                            <p:strVal val="#ppt_x"/>
                                          </p:val>
                                        </p:tav>
                                        <p:tav tm="50000">
                                          <p:val>
                                            <p:strVal val="#ppt_x+.1"/>
                                          </p:val>
                                        </p:tav>
                                        <p:tav tm="100000">
                                          <p:val>
                                            <p:strVal val="#ppt_x"/>
                                          </p:val>
                                        </p:tav>
                                      </p:tavLst>
                                    </p:anim>
                                    <p:anim calcmode="lin" valueType="num">
                                      <p:cBhvr>
                                        <p:cTn id="11" dur="300" fill="hold"/>
                                        <p:tgtEl>
                                          <p:spTgt spid="13"/>
                                        </p:tgtEl>
                                        <p:attrNameLst>
                                          <p:attrName>ppt_y</p:attrName>
                                        </p:attrNameLst>
                                      </p:cBhvr>
                                      <p:tavLst>
                                        <p:tav tm="0">
                                          <p:val>
                                            <p:strVal val="#ppt_y"/>
                                          </p:val>
                                        </p:tav>
                                        <p:tav tm="100000">
                                          <p:val>
                                            <p:strVal val="#ppt_y"/>
                                          </p:val>
                                        </p:tav>
                                      </p:tavLst>
                                    </p:anim>
                                    <p:anim calcmode="lin" valueType="num">
                                      <p:cBhvr>
                                        <p:cTn id="12" dur="300" fill="hold"/>
                                        <p:tgtEl>
                                          <p:spTgt spid="13"/>
                                        </p:tgtEl>
                                        <p:attrNameLst>
                                          <p:attrName>ppt_h</p:attrName>
                                        </p:attrNameLst>
                                      </p:cBhvr>
                                      <p:tavLst>
                                        <p:tav tm="0">
                                          <p:val>
                                            <p:strVal val="#ppt_h/10"/>
                                          </p:val>
                                        </p:tav>
                                        <p:tav tm="50000">
                                          <p:val>
                                            <p:strVal val="#ppt_h+.01"/>
                                          </p:val>
                                        </p:tav>
                                        <p:tav tm="100000">
                                          <p:val>
                                            <p:strVal val="#ppt_h"/>
                                          </p:val>
                                        </p:tav>
                                      </p:tavLst>
                                    </p:anim>
                                    <p:anim calcmode="lin" valueType="num">
                                      <p:cBhvr>
                                        <p:cTn id="13" dur="300" fill="hold"/>
                                        <p:tgtEl>
                                          <p:spTgt spid="13"/>
                                        </p:tgtEl>
                                        <p:attrNameLst>
                                          <p:attrName>ppt_w</p:attrName>
                                        </p:attrNameLst>
                                      </p:cBhvr>
                                      <p:tavLst>
                                        <p:tav tm="0">
                                          <p:val>
                                            <p:strVal val="#ppt_w/10"/>
                                          </p:val>
                                        </p:tav>
                                        <p:tav tm="50000">
                                          <p:val>
                                            <p:strVal val="#ppt_w+.01"/>
                                          </p:val>
                                        </p:tav>
                                        <p:tav tm="100000">
                                          <p:val>
                                            <p:strVal val="#ppt_w"/>
                                          </p:val>
                                        </p:tav>
                                      </p:tavLst>
                                    </p:anim>
                                    <p:animEffect transition="in" filter="fade">
                                      <p:cBhvr>
                                        <p:cTn id="14" dur="300" tmFilter="0,0; .5, 1; 1, 1"/>
                                        <p:tgtEl>
                                          <p:spTgt spid="13"/>
                                        </p:tgtEl>
                                      </p:cBhvr>
                                    </p:animEffect>
                                  </p:childTnLst>
                                </p:cTn>
                              </p:par>
                              <p:par>
                                <p:cTn id="15" presetID="22" presetClass="entr" presetSubtype="4"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down)">
                                      <p:cBhvr>
                                        <p:cTn id="17" dur="500"/>
                                        <p:tgtEl>
                                          <p:spTgt spid="5"/>
                                        </p:tgtEl>
                                      </p:cBhvr>
                                    </p:animEffect>
                                  </p:childTnLst>
                                </p:cTn>
                              </p:par>
                              <p:par>
                                <p:cTn id="18" presetID="2" presetClass="entr" presetSubtype="4" fill="hold" grpId="0" nodeType="withEffect">
                                  <p:stCondLst>
                                    <p:cond delay="0"/>
                                  </p:stCondLst>
                                  <p:childTnLst>
                                    <p:set>
                                      <p:cBhvr>
                                        <p:cTn id="19" dur="1" fill="hold">
                                          <p:stCondLst>
                                            <p:cond delay="0"/>
                                          </p:stCondLst>
                                        </p:cTn>
                                        <p:tgtEl>
                                          <p:spTgt spid="42"/>
                                        </p:tgtEl>
                                        <p:attrNameLst>
                                          <p:attrName>style.visibility</p:attrName>
                                        </p:attrNameLst>
                                      </p:cBhvr>
                                      <p:to>
                                        <p:strVal val="visible"/>
                                      </p:to>
                                    </p:set>
                                    <p:anim calcmode="lin" valueType="num">
                                      <p:cBhvr additive="base">
                                        <p:cTn id="20" dur="500" fill="hold"/>
                                        <p:tgtEl>
                                          <p:spTgt spid="42"/>
                                        </p:tgtEl>
                                        <p:attrNameLst>
                                          <p:attrName>ppt_x</p:attrName>
                                        </p:attrNameLst>
                                      </p:cBhvr>
                                      <p:tavLst>
                                        <p:tav tm="0">
                                          <p:val>
                                            <p:strVal val="#ppt_x"/>
                                          </p:val>
                                        </p:tav>
                                        <p:tav tm="100000">
                                          <p:val>
                                            <p:strVal val="#ppt_x"/>
                                          </p:val>
                                        </p:tav>
                                      </p:tavLst>
                                    </p:anim>
                                    <p:anim calcmode="lin" valueType="num">
                                      <p:cBhvr additive="base">
                                        <p:cTn id="21" dur="500" fill="hold"/>
                                        <p:tgtEl>
                                          <p:spTgt spid="42"/>
                                        </p:tgtEl>
                                        <p:attrNameLst>
                                          <p:attrName>ppt_y</p:attrName>
                                        </p:attrNameLst>
                                      </p:cBhvr>
                                      <p:tavLst>
                                        <p:tav tm="0">
                                          <p:val>
                                            <p:strVal val="1+#ppt_h/2"/>
                                          </p:val>
                                        </p:tav>
                                        <p:tav tm="100000">
                                          <p:val>
                                            <p:strVal val="#ppt_y"/>
                                          </p:val>
                                        </p:tav>
                                      </p:tavLst>
                                    </p:anim>
                                  </p:childTnLst>
                                </p:cTn>
                              </p:par>
                              <p:par>
                                <p:cTn id="22" presetID="2" presetClass="entr" presetSubtype="2" fill="hold" grpId="0" nodeType="withEffect">
                                  <p:stCondLst>
                                    <p:cond delay="0"/>
                                  </p:stCondLst>
                                  <p:childTnLst>
                                    <p:set>
                                      <p:cBhvr>
                                        <p:cTn id="23" dur="1" fill="hold">
                                          <p:stCondLst>
                                            <p:cond delay="0"/>
                                          </p:stCondLst>
                                        </p:cTn>
                                        <p:tgtEl>
                                          <p:spTgt spid="43"/>
                                        </p:tgtEl>
                                        <p:attrNameLst>
                                          <p:attrName>style.visibility</p:attrName>
                                        </p:attrNameLst>
                                      </p:cBhvr>
                                      <p:to>
                                        <p:strVal val="visible"/>
                                      </p:to>
                                    </p:set>
                                    <p:anim calcmode="lin" valueType="num">
                                      <p:cBhvr additive="base">
                                        <p:cTn id="24" dur="500" fill="hold"/>
                                        <p:tgtEl>
                                          <p:spTgt spid="43"/>
                                        </p:tgtEl>
                                        <p:attrNameLst>
                                          <p:attrName>ppt_x</p:attrName>
                                        </p:attrNameLst>
                                      </p:cBhvr>
                                      <p:tavLst>
                                        <p:tav tm="0">
                                          <p:val>
                                            <p:strVal val="1+#ppt_w/2"/>
                                          </p:val>
                                        </p:tav>
                                        <p:tav tm="100000">
                                          <p:val>
                                            <p:strVal val="#ppt_x"/>
                                          </p:val>
                                        </p:tav>
                                      </p:tavLst>
                                    </p:anim>
                                    <p:anim calcmode="lin" valueType="num">
                                      <p:cBhvr additive="base">
                                        <p:cTn id="25" dur="500" fill="hold"/>
                                        <p:tgtEl>
                                          <p:spTgt spid="43"/>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41"/>
                                        </p:tgtEl>
                                        <p:attrNameLst>
                                          <p:attrName>style.visibility</p:attrName>
                                        </p:attrNameLst>
                                      </p:cBhvr>
                                      <p:to>
                                        <p:strVal val="visible"/>
                                      </p:to>
                                    </p:set>
                                    <p:anim calcmode="lin" valueType="num">
                                      <p:cBhvr additive="base">
                                        <p:cTn id="28" dur="500" fill="hold"/>
                                        <p:tgtEl>
                                          <p:spTgt spid="41"/>
                                        </p:tgtEl>
                                        <p:attrNameLst>
                                          <p:attrName>ppt_x</p:attrName>
                                        </p:attrNameLst>
                                      </p:cBhvr>
                                      <p:tavLst>
                                        <p:tav tm="0">
                                          <p:val>
                                            <p:strVal val="0-#ppt_w/2"/>
                                          </p:val>
                                        </p:tav>
                                        <p:tav tm="100000">
                                          <p:val>
                                            <p:strVal val="#ppt_x"/>
                                          </p:val>
                                        </p:tav>
                                      </p:tavLst>
                                    </p:anim>
                                    <p:anim calcmode="lin" valueType="num">
                                      <p:cBhvr additive="base">
                                        <p:cTn id="29" dur="500" fill="hold"/>
                                        <p:tgtEl>
                                          <p:spTgt spid="41"/>
                                        </p:tgtEl>
                                        <p:attrNameLst>
                                          <p:attrName>ppt_y</p:attrName>
                                        </p:attrNameLst>
                                      </p:cBhvr>
                                      <p:tavLst>
                                        <p:tav tm="0">
                                          <p:val>
                                            <p:strVal val="#ppt_y"/>
                                          </p:val>
                                        </p:tav>
                                        <p:tav tm="100000">
                                          <p:val>
                                            <p:strVal val="#ppt_y"/>
                                          </p:val>
                                        </p:tav>
                                      </p:tavLst>
                                    </p:anim>
                                  </p:childTnLst>
                                </p:cTn>
                              </p:par>
                              <p:par>
                                <p:cTn id="30" presetID="10" presetClass="entr" presetSubtype="0" fill="hold" grpId="0" nodeType="withEffect">
                                  <p:stCondLst>
                                    <p:cond delay="500"/>
                                  </p:stCondLst>
                                  <p:childTnLst>
                                    <p:set>
                                      <p:cBhvr>
                                        <p:cTn id="31" dur="1" fill="hold">
                                          <p:stCondLst>
                                            <p:cond delay="0"/>
                                          </p:stCondLst>
                                        </p:cTn>
                                        <p:tgtEl>
                                          <p:spTgt spid="44"/>
                                        </p:tgtEl>
                                        <p:attrNameLst>
                                          <p:attrName>style.visibility</p:attrName>
                                        </p:attrNameLst>
                                      </p:cBhvr>
                                      <p:to>
                                        <p:strVal val="visible"/>
                                      </p:to>
                                    </p:set>
                                    <p:animEffect transition="in" filter="fade">
                                      <p:cBhvr>
                                        <p:cTn id="32"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41" grpId="0" animBg="1"/>
      <p:bldP spid="42" grpId="0" animBg="1"/>
      <p:bldP spid="43" grpId="0" animBg="1"/>
      <p:bldP spid="4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695325" y="318442"/>
            <a:ext cx="4315960" cy="461665"/>
          </a:xfrm>
          <a:prstGeom prst="rect">
            <a:avLst/>
          </a:prstGeom>
          <a:noFill/>
        </p:spPr>
        <p:txBody>
          <a:bodyPr wrap="square" rtlCol="0">
            <a:spAutoFit/>
          </a:bodyPr>
          <a:lstStyle/>
          <a:p>
            <a:r>
              <a:rPr lang="zh-CN" altLang="en-US" sz="2400" b="1" dirty="0">
                <a:solidFill>
                  <a:schemeClr val="tx1">
                    <a:lumMod val="95000"/>
                    <a:lumOff val="5000"/>
                  </a:schemeClr>
                </a:solidFill>
                <a:latin typeface="微软雅黑" panose="020B0503020204020204" pitchFamily="34" charset="-122"/>
                <a:ea typeface="微软雅黑" panose="020B0503020204020204" pitchFamily="34" charset="-122"/>
              </a:rPr>
              <a:t>安装虚拟机的步骤</a:t>
            </a:r>
          </a:p>
        </p:txBody>
      </p:sp>
      <p:grpSp>
        <p:nvGrpSpPr>
          <p:cNvPr id="31" name="组合 30"/>
          <p:cNvGrpSpPr/>
          <p:nvPr/>
        </p:nvGrpSpPr>
        <p:grpSpPr>
          <a:xfrm>
            <a:off x="123780" y="359255"/>
            <a:ext cx="445894" cy="351309"/>
            <a:chOff x="123780" y="534395"/>
            <a:chExt cx="445894" cy="351309"/>
          </a:xfrm>
        </p:grpSpPr>
        <p:sp>
          <p:nvSpPr>
            <p:cNvPr id="32" name="等腰三角形 31"/>
            <p:cNvSpPr/>
            <p:nvPr/>
          </p:nvSpPr>
          <p:spPr>
            <a:xfrm>
              <a:off x="382996" y="534395"/>
              <a:ext cx="186678" cy="160930"/>
            </a:xfrm>
            <a:prstGeom prst="triangle">
              <a:avLst/>
            </a:prstGeom>
            <a:solidFill>
              <a:schemeClr val="accent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等腰三角形 32"/>
            <p:cNvSpPr/>
            <p:nvPr/>
          </p:nvSpPr>
          <p:spPr>
            <a:xfrm rot="1110499">
              <a:off x="203197" y="561123"/>
              <a:ext cx="309372" cy="272312"/>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等腰三角形 33"/>
            <p:cNvSpPr/>
            <p:nvPr/>
          </p:nvSpPr>
          <p:spPr>
            <a:xfrm>
              <a:off x="123780" y="809504"/>
              <a:ext cx="88392" cy="76200"/>
            </a:xfrm>
            <a:prstGeom prst="triangle">
              <a:avLst/>
            </a:prstGeom>
            <a:solidFill>
              <a:schemeClr val="accent1">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10670045" y="6308725"/>
            <a:ext cx="826630" cy="549275"/>
            <a:chOff x="9868845" y="-64101"/>
            <a:chExt cx="826630" cy="549275"/>
          </a:xfrm>
        </p:grpSpPr>
        <p:sp>
          <p:nvSpPr>
            <p:cNvPr id="2" name="矩形 1"/>
            <p:cNvSpPr/>
            <p:nvPr/>
          </p:nvSpPr>
          <p:spPr>
            <a:xfrm>
              <a:off x="9868845" y="-64101"/>
              <a:ext cx="826630" cy="54927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9989121" y="10481"/>
              <a:ext cx="586078" cy="400110"/>
            </a:xfrm>
            <a:prstGeom prst="rect">
              <a:avLst/>
            </a:prstGeom>
            <a:noFill/>
          </p:spPr>
          <p:txBody>
            <a:bodyPr wrap="square" rtlCol="0">
              <a:spAutoFit/>
            </a:bodyPr>
            <a:lstStyle/>
            <a:p>
              <a:pPr algn="ctr"/>
              <a:r>
                <a:rPr lang="en-US" altLang="zh-CN" sz="2000" b="1" dirty="0">
                  <a:solidFill>
                    <a:schemeClr val="bg1"/>
                  </a:solidFill>
                  <a:latin typeface="微软雅黑" panose="020B0503020204020204" pitchFamily="34" charset="-122"/>
                  <a:ea typeface="微软雅黑" panose="020B0503020204020204" pitchFamily="34" charset="-122"/>
                </a:rPr>
                <a:t>08</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grpSp>
      <p:pic>
        <p:nvPicPr>
          <p:cNvPr id="1026" name="图片 60" descr="说明: 第1章 动手部署一台Linux操作系统第1章 动手部署一台Linux操作系统">
            <a:extLst>
              <a:ext uri="{FF2B5EF4-FFF2-40B4-BE49-F238E27FC236}">
                <a16:creationId xmlns:a16="http://schemas.microsoft.com/office/drawing/2014/main" id="{D44ECC49-E178-421A-98D3-FC7BB4DF8BE3}"/>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4213" b="98596" l="0" r="98200">
                        <a14:foregroundMark x1="19200" y1="10112" x2="18200" y2="12079"/>
                        <a14:foregroundMark x1="35400" y1="17978" x2="23200" y2="56461"/>
                        <a14:foregroundMark x1="23200" y1="56461" x2="36600" y2="20787"/>
                        <a14:foregroundMark x1="36600" y1="20787" x2="38600" y2="69944"/>
                        <a14:foregroundMark x1="38600" y1="69944" x2="68000" y2="38764"/>
                        <a14:foregroundMark x1="68000" y1="38764" x2="31000" y2="62640"/>
                        <a14:foregroundMark x1="31000" y1="62640" x2="52600" y2="49438"/>
                        <a14:foregroundMark x1="52600" y1="49438" x2="53600" y2="19382"/>
                        <a14:foregroundMark x1="53600" y1="6742" x2="28000" y2="25562"/>
                        <a14:foregroundMark x1="28000" y1="25562" x2="18200" y2="76966"/>
                        <a14:foregroundMark x1="18200" y1="76966" x2="79000" y2="63483"/>
                        <a14:foregroundMark x1="79000" y1="63483" x2="45400" y2="32022"/>
                        <a14:foregroundMark x1="45400" y1="32022" x2="11800" y2="67135"/>
                        <a14:foregroundMark x1="11800" y1="67135" x2="13400" y2="83146"/>
                        <a14:foregroundMark x1="16400" y1="49719" x2="30200" y2="77247"/>
                        <a14:foregroundMark x1="30200" y1="77247" x2="46200" y2="39888"/>
                        <a14:foregroundMark x1="46200" y1="39888" x2="8400" y2="30056"/>
                        <a14:foregroundMark x1="8400" y1="30056" x2="47800" y2="67135"/>
                        <a14:foregroundMark x1="47800" y1="67135" x2="51200" y2="46348"/>
                        <a14:foregroundMark x1="14400" y1="10674" x2="19000" y2="65730"/>
                        <a14:foregroundMark x1="19000" y1="65730" x2="5800" y2="52247"/>
                        <a14:foregroundMark x1="8200" y1="33427" x2="2800" y2="68258"/>
                        <a14:foregroundMark x1="2800" y1="68258" x2="23600" y2="88764"/>
                        <a14:foregroundMark x1="23600" y1="88764" x2="1000" y2="71910"/>
                        <a14:foregroundMark x1="0" y1="55618" x2="2000" y2="89326"/>
                        <a14:foregroundMark x1="2000" y1="89326" x2="41200" y2="84551"/>
                        <a14:foregroundMark x1="41200" y1="84551" x2="21600" y2="80618"/>
                        <a14:foregroundMark x1="76600" y1="32865" x2="87600" y2="5056"/>
                        <a14:foregroundMark x1="87600" y1="5056" x2="81000" y2="43539"/>
                        <a14:foregroundMark x1="81400" y1="61798" x2="95800" y2="37360"/>
                        <a14:foregroundMark x1="95800" y1="37360" x2="86200" y2="75281"/>
                        <a14:foregroundMark x1="86200" y1="75281" x2="70400" y2="95225"/>
                        <a14:foregroundMark x1="21600" y1="11236" x2="61400" y2="22191"/>
                        <a14:foregroundMark x1="20200" y1="7303" x2="98200" y2="7303"/>
                        <a14:foregroundMark x1="15800" y1="5899" x2="1000" y2="21348"/>
                        <a14:foregroundMark x1="4800" y1="98596" x2="4800" y2="98596"/>
                        <a14:foregroundMark x1="98200" y1="16573" x2="97800" y2="56461"/>
                        <a14:foregroundMark x1="13000" y1="24719" x2="1400" y2="39607"/>
                        <a14:foregroundMark x1="25000" y1="21348" x2="17800" y2="41573"/>
                        <a14:foregroundMark x1="36400" y1="19382" x2="55200" y2="37079"/>
                        <a14:foregroundMark x1="55200" y1="37079" x2="37000" y2="17978"/>
                        <a14:backgroundMark x1="3400" y1="3933" x2="3400" y2="3933"/>
                        <a14:backgroundMark x1="95800" y1="95225" x2="95800" y2="95225"/>
                        <a14:backgroundMark x1="96800" y1="91854" x2="96800" y2="91854"/>
                      </a14:backgroundRemoval>
                    </a14:imgEffect>
                  </a14:imgLayer>
                </a14:imgProps>
              </a:ext>
              <a:ext uri="{28A0092B-C50C-407E-A947-70E740481C1C}">
                <a14:useLocalDpi xmlns:a14="http://schemas.microsoft.com/office/drawing/2010/main" val="0"/>
              </a:ext>
            </a:extLst>
          </a:blip>
          <a:srcRect/>
          <a:stretch>
            <a:fillRect/>
          </a:stretch>
        </p:blipFill>
        <p:spPr bwMode="auto">
          <a:xfrm>
            <a:off x="690335" y="1723623"/>
            <a:ext cx="3721309" cy="2653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7" name="图片 61" descr="说明: 第1章 动手部署一台Linux操作系统第1章 动手部署一台Linux操作系统">
            <a:extLst>
              <a:ext uri="{FF2B5EF4-FFF2-40B4-BE49-F238E27FC236}">
                <a16:creationId xmlns:a16="http://schemas.microsoft.com/office/drawing/2014/main" id="{6A1E3A7B-9C4A-4361-8B83-C1209FC7ED1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42308" y="1723624"/>
            <a:ext cx="3357404" cy="2653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 name="矩形: 圆角 44">
            <a:extLst>
              <a:ext uri="{FF2B5EF4-FFF2-40B4-BE49-F238E27FC236}">
                <a16:creationId xmlns:a16="http://schemas.microsoft.com/office/drawing/2014/main" id="{FA4564E8-4B13-40EE-8754-3086FF036BBE}"/>
              </a:ext>
            </a:extLst>
          </p:cNvPr>
          <p:cNvSpPr/>
          <p:nvPr/>
        </p:nvSpPr>
        <p:spPr>
          <a:xfrm>
            <a:off x="1493048" y="4678642"/>
            <a:ext cx="2115882" cy="492760"/>
          </a:xfrm>
          <a:prstGeom prst="roundRect">
            <a:avLst>
              <a:gd name="adj" fmla="val 7032"/>
            </a:avLst>
          </a:prstGeom>
          <a:noFill/>
          <a:ln>
            <a:gradFill>
              <a:gsLst>
                <a:gs pos="0">
                  <a:srgbClr val="007DDA"/>
                </a:gs>
                <a:gs pos="51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微软雅黑" panose="020B0503020204020204" pitchFamily="34" charset="-122"/>
                <a:ea typeface="微软雅黑" panose="020B0503020204020204" pitchFamily="34" charset="-122"/>
              </a:rPr>
              <a:t>下载安装包</a:t>
            </a:r>
          </a:p>
        </p:txBody>
      </p:sp>
      <p:sp>
        <p:nvSpPr>
          <p:cNvPr id="46" name="矩形: 圆角 45">
            <a:extLst>
              <a:ext uri="{FF2B5EF4-FFF2-40B4-BE49-F238E27FC236}">
                <a16:creationId xmlns:a16="http://schemas.microsoft.com/office/drawing/2014/main" id="{5CA9A2F6-AA14-4851-8DB7-0607712CAA55}"/>
              </a:ext>
            </a:extLst>
          </p:cNvPr>
          <p:cNvSpPr/>
          <p:nvPr/>
        </p:nvSpPr>
        <p:spPr>
          <a:xfrm>
            <a:off x="5163069" y="4678642"/>
            <a:ext cx="2115882" cy="492760"/>
          </a:xfrm>
          <a:prstGeom prst="roundRect">
            <a:avLst>
              <a:gd name="adj" fmla="val 7032"/>
            </a:avLst>
          </a:prstGeom>
          <a:noFill/>
          <a:ln>
            <a:gradFill>
              <a:gsLst>
                <a:gs pos="0">
                  <a:srgbClr val="007DDA"/>
                </a:gs>
                <a:gs pos="51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微软雅黑" panose="020B0503020204020204" pitchFamily="34" charset="-122"/>
                <a:ea typeface="微软雅黑" panose="020B0503020204020204" pitchFamily="34" charset="-122"/>
              </a:rPr>
              <a:t>虚拟机的安装向导</a:t>
            </a:r>
          </a:p>
        </p:txBody>
      </p:sp>
      <p:pic>
        <p:nvPicPr>
          <p:cNvPr id="1028" name="图片 62" descr="说明: 第1章 动手部署一台Linux操作系统第1章 动手部署一台Linux操作系统">
            <a:extLst>
              <a:ext uri="{FF2B5EF4-FFF2-40B4-BE49-F238E27FC236}">
                <a16:creationId xmlns:a16="http://schemas.microsoft.com/office/drawing/2014/main" id="{658BF0FC-9DEF-4149-A4C9-9616FBBE869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30376" y="1723624"/>
            <a:ext cx="3346023" cy="2653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 name="矩形: 圆角 46">
            <a:extLst>
              <a:ext uri="{FF2B5EF4-FFF2-40B4-BE49-F238E27FC236}">
                <a16:creationId xmlns:a16="http://schemas.microsoft.com/office/drawing/2014/main" id="{5E50DA80-8F83-40E2-AB39-2C5C028F36CA}"/>
              </a:ext>
            </a:extLst>
          </p:cNvPr>
          <p:cNvSpPr/>
          <p:nvPr/>
        </p:nvSpPr>
        <p:spPr>
          <a:xfrm>
            <a:off x="8645446" y="4675375"/>
            <a:ext cx="2115882" cy="492760"/>
          </a:xfrm>
          <a:prstGeom prst="roundRect">
            <a:avLst>
              <a:gd name="adj" fmla="val 7032"/>
            </a:avLst>
          </a:prstGeom>
          <a:noFill/>
          <a:ln>
            <a:gradFill>
              <a:gsLst>
                <a:gs pos="0">
                  <a:srgbClr val="007DDA"/>
                </a:gs>
                <a:gs pos="51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微软雅黑" panose="020B0503020204020204" pitchFamily="34" charset="-122"/>
                <a:ea typeface="微软雅黑" panose="020B0503020204020204" pitchFamily="34" charset="-122"/>
              </a:rPr>
              <a:t>接受许可条款</a:t>
            </a:r>
          </a:p>
        </p:txBody>
      </p:sp>
      <p:sp>
        <p:nvSpPr>
          <p:cNvPr id="11" name="箭头: 右 10">
            <a:extLst>
              <a:ext uri="{FF2B5EF4-FFF2-40B4-BE49-F238E27FC236}">
                <a16:creationId xmlns:a16="http://schemas.microsoft.com/office/drawing/2014/main" id="{FE0C5F97-E7E0-4D23-8DD8-26532D12C34B}"/>
              </a:ext>
            </a:extLst>
          </p:cNvPr>
          <p:cNvSpPr/>
          <p:nvPr/>
        </p:nvSpPr>
        <p:spPr>
          <a:xfrm>
            <a:off x="3964359" y="4760847"/>
            <a:ext cx="843280" cy="321815"/>
          </a:xfrm>
          <a:prstGeom prst="rightArrow">
            <a:avLst/>
          </a:prstGeom>
          <a:gradFill>
            <a:gsLst>
              <a:gs pos="87000">
                <a:srgbClr val="0070C0"/>
              </a:gs>
              <a:gs pos="0">
                <a:schemeClr val="accent1">
                  <a:lumMod val="30000"/>
                  <a:lumOff val="7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箭头: 右 47">
            <a:extLst>
              <a:ext uri="{FF2B5EF4-FFF2-40B4-BE49-F238E27FC236}">
                <a16:creationId xmlns:a16="http://schemas.microsoft.com/office/drawing/2014/main" id="{068876DC-9E66-4025-97ED-FCE952FB4025}"/>
              </a:ext>
            </a:extLst>
          </p:cNvPr>
          <p:cNvSpPr/>
          <p:nvPr/>
        </p:nvSpPr>
        <p:spPr>
          <a:xfrm>
            <a:off x="7540558" y="4760846"/>
            <a:ext cx="843280" cy="321815"/>
          </a:xfrm>
          <a:prstGeom prst="rightArrow">
            <a:avLst/>
          </a:prstGeom>
          <a:gradFill>
            <a:gsLst>
              <a:gs pos="87000">
                <a:srgbClr val="0070C0"/>
              </a:gs>
              <a:gs pos="0">
                <a:schemeClr val="accent1">
                  <a:lumMod val="30000"/>
                  <a:lumOff val="7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30101894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41" presetClass="entr" presetSubtype="0" fill="hold" grpId="0" nodeType="withEffect">
                                  <p:stCondLst>
                                    <p:cond delay="0"/>
                                  </p:stCondLst>
                                  <p:iterate type="lt">
                                    <p:tmPct val="12500"/>
                                  </p:iterate>
                                  <p:childTnLst>
                                    <p:set>
                                      <p:cBhvr>
                                        <p:cTn id="9" dur="1" fill="hold">
                                          <p:stCondLst>
                                            <p:cond delay="0"/>
                                          </p:stCondLst>
                                        </p:cTn>
                                        <p:tgtEl>
                                          <p:spTgt spid="13"/>
                                        </p:tgtEl>
                                        <p:attrNameLst>
                                          <p:attrName>style.visibility</p:attrName>
                                        </p:attrNameLst>
                                      </p:cBhvr>
                                      <p:to>
                                        <p:strVal val="visible"/>
                                      </p:to>
                                    </p:set>
                                    <p:anim calcmode="lin" valueType="num">
                                      <p:cBhvr>
                                        <p:cTn id="10" dur="300" fill="hold"/>
                                        <p:tgtEl>
                                          <p:spTgt spid="13"/>
                                        </p:tgtEl>
                                        <p:attrNameLst>
                                          <p:attrName>ppt_x</p:attrName>
                                        </p:attrNameLst>
                                      </p:cBhvr>
                                      <p:tavLst>
                                        <p:tav tm="0">
                                          <p:val>
                                            <p:strVal val="#ppt_x"/>
                                          </p:val>
                                        </p:tav>
                                        <p:tav tm="50000">
                                          <p:val>
                                            <p:strVal val="#ppt_x+.1"/>
                                          </p:val>
                                        </p:tav>
                                        <p:tav tm="100000">
                                          <p:val>
                                            <p:strVal val="#ppt_x"/>
                                          </p:val>
                                        </p:tav>
                                      </p:tavLst>
                                    </p:anim>
                                    <p:anim calcmode="lin" valueType="num">
                                      <p:cBhvr>
                                        <p:cTn id="11" dur="300" fill="hold"/>
                                        <p:tgtEl>
                                          <p:spTgt spid="13"/>
                                        </p:tgtEl>
                                        <p:attrNameLst>
                                          <p:attrName>ppt_y</p:attrName>
                                        </p:attrNameLst>
                                      </p:cBhvr>
                                      <p:tavLst>
                                        <p:tav tm="0">
                                          <p:val>
                                            <p:strVal val="#ppt_y"/>
                                          </p:val>
                                        </p:tav>
                                        <p:tav tm="100000">
                                          <p:val>
                                            <p:strVal val="#ppt_y"/>
                                          </p:val>
                                        </p:tav>
                                      </p:tavLst>
                                    </p:anim>
                                    <p:anim calcmode="lin" valueType="num">
                                      <p:cBhvr>
                                        <p:cTn id="12" dur="300" fill="hold"/>
                                        <p:tgtEl>
                                          <p:spTgt spid="13"/>
                                        </p:tgtEl>
                                        <p:attrNameLst>
                                          <p:attrName>ppt_h</p:attrName>
                                        </p:attrNameLst>
                                      </p:cBhvr>
                                      <p:tavLst>
                                        <p:tav tm="0">
                                          <p:val>
                                            <p:strVal val="#ppt_h/10"/>
                                          </p:val>
                                        </p:tav>
                                        <p:tav tm="50000">
                                          <p:val>
                                            <p:strVal val="#ppt_h+.01"/>
                                          </p:val>
                                        </p:tav>
                                        <p:tav tm="100000">
                                          <p:val>
                                            <p:strVal val="#ppt_h"/>
                                          </p:val>
                                        </p:tav>
                                      </p:tavLst>
                                    </p:anim>
                                    <p:anim calcmode="lin" valueType="num">
                                      <p:cBhvr>
                                        <p:cTn id="13" dur="300" fill="hold"/>
                                        <p:tgtEl>
                                          <p:spTgt spid="13"/>
                                        </p:tgtEl>
                                        <p:attrNameLst>
                                          <p:attrName>ppt_w</p:attrName>
                                        </p:attrNameLst>
                                      </p:cBhvr>
                                      <p:tavLst>
                                        <p:tav tm="0">
                                          <p:val>
                                            <p:strVal val="#ppt_w/10"/>
                                          </p:val>
                                        </p:tav>
                                        <p:tav tm="50000">
                                          <p:val>
                                            <p:strVal val="#ppt_w+.01"/>
                                          </p:val>
                                        </p:tav>
                                        <p:tav tm="100000">
                                          <p:val>
                                            <p:strVal val="#ppt_w"/>
                                          </p:val>
                                        </p:tav>
                                      </p:tavLst>
                                    </p:anim>
                                    <p:animEffect transition="in" filter="fade">
                                      <p:cBhvr>
                                        <p:cTn id="14" dur="300" tmFilter="0,0; .5, 1; 1, 1"/>
                                        <p:tgtEl>
                                          <p:spTgt spid="13"/>
                                        </p:tgtEl>
                                      </p:cBhvr>
                                    </p:animEffect>
                                  </p:childTnLst>
                                </p:cTn>
                              </p:par>
                              <p:par>
                                <p:cTn id="15" presetID="22" presetClass="entr" presetSubtype="4"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down)">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695325" y="318442"/>
            <a:ext cx="4315960" cy="461665"/>
          </a:xfrm>
          <a:prstGeom prst="rect">
            <a:avLst/>
          </a:prstGeom>
          <a:noFill/>
        </p:spPr>
        <p:txBody>
          <a:bodyPr wrap="square" rtlCol="0">
            <a:spAutoFit/>
          </a:bodyPr>
          <a:lstStyle/>
          <a:p>
            <a:r>
              <a:rPr lang="zh-CN" altLang="en-US" sz="2400" b="1" dirty="0">
                <a:solidFill>
                  <a:schemeClr val="tx1">
                    <a:lumMod val="95000"/>
                    <a:lumOff val="5000"/>
                  </a:schemeClr>
                </a:solidFill>
                <a:latin typeface="微软雅黑" panose="020B0503020204020204" pitchFamily="34" charset="-122"/>
                <a:ea typeface="微软雅黑" panose="020B0503020204020204" pitchFamily="34" charset="-122"/>
              </a:rPr>
              <a:t>安装虚拟机的步骤</a:t>
            </a:r>
          </a:p>
        </p:txBody>
      </p:sp>
      <p:grpSp>
        <p:nvGrpSpPr>
          <p:cNvPr id="31" name="组合 30"/>
          <p:cNvGrpSpPr/>
          <p:nvPr/>
        </p:nvGrpSpPr>
        <p:grpSpPr>
          <a:xfrm>
            <a:off x="123780" y="359255"/>
            <a:ext cx="445894" cy="351309"/>
            <a:chOff x="123780" y="534395"/>
            <a:chExt cx="445894" cy="351309"/>
          </a:xfrm>
        </p:grpSpPr>
        <p:sp>
          <p:nvSpPr>
            <p:cNvPr id="32" name="等腰三角形 31"/>
            <p:cNvSpPr/>
            <p:nvPr/>
          </p:nvSpPr>
          <p:spPr>
            <a:xfrm>
              <a:off x="382996" y="534395"/>
              <a:ext cx="186678" cy="160930"/>
            </a:xfrm>
            <a:prstGeom prst="triangle">
              <a:avLst/>
            </a:prstGeom>
            <a:solidFill>
              <a:schemeClr val="accent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等腰三角形 32"/>
            <p:cNvSpPr/>
            <p:nvPr/>
          </p:nvSpPr>
          <p:spPr>
            <a:xfrm rot="1110499">
              <a:off x="203197" y="561123"/>
              <a:ext cx="309372" cy="272312"/>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等腰三角形 33"/>
            <p:cNvSpPr/>
            <p:nvPr/>
          </p:nvSpPr>
          <p:spPr>
            <a:xfrm>
              <a:off x="123780" y="809504"/>
              <a:ext cx="88392" cy="76200"/>
            </a:xfrm>
            <a:prstGeom prst="triangle">
              <a:avLst/>
            </a:prstGeom>
            <a:solidFill>
              <a:schemeClr val="accent1">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10670045" y="6308725"/>
            <a:ext cx="826630" cy="549275"/>
            <a:chOff x="9868845" y="-64101"/>
            <a:chExt cx="826630" cy="549275"/>
          </a:xfrm>
        </p:grpSpPr>
        <p:sp>
          <p:nvSpPr>
            <p:cNvPr id="2" name="矩形 1"/>
            <p:cNvSpPr/>
            <p:nvPr/>
          </p:nvSpPr>
          <p:spPr>
            <a:xfrm>
              <a:off x="9868845" y="-64101"/>
              <a:ext cx="826630" cy="54927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9989121" y="10481"/>
              <a:ext cx="586078" cy="400110"/>
            </a:xfrm>
            <a:prstGeom prst="rect">
              <a:avLst/>
            </a:prstGeom>
            <a:noFill/>
          </p:spPr>
          <p:txBody>
            <a:bodyPr wrap="square" rtlCol="0">
              <a:spAutoFit/>
            </a:bodyPr>
            <a:lstStyle/>
            <a:p>
              <a:pPr algn="ctr"/>
              <a:r>
                <a:rPr lang="en-US" altLang="zh-CN" sz="2000" b="1" dirty="0">
                  <a:solidFill>
                    <a:schemeClr val="bg1"/>
                  </a:solidFill>
                  <a:latin typeface="微软雅黑" panose="020B0503020204020204" pitchFamily="34" charset="-122"/>
                  <a:ea typeface="微软雅黑" panose="020B0503020204020204" pitchFamily="34" charset="-122"/>
                </a:rPr>
                <a:t>09</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grpSp>
      <p:sp>
        <p:nvSpPr>
          <p:cNvPr id="45" name="矩形: 圆角 44">
            <a:extLst>
              <a:ext uri="{FF2B5EF4-FFF2-40B4-BE49-F238E27FC236}">
                <a16:creationId xmlns:a16="http://schemas.microsoft.com/office/drawing/2014/main" id="{FA4564E8-4B13-40EE-8754-3086FF036BBE}"/>
              </a:ext>
            </a:extLst>
          </p:cNvPr>
          <p:cNvSpPr/>
          <p:nvPr/>
        </p:nvSpPr>
        <p:spPr>
          <a:xfrm>
            <a:off x="1493048" y="4273829"/>
            <a:ext cx="2115882" cy="817918"/>
          </a:xfrm>
          <a:prstGeom prst="roundRect">
            <a:avLst>
              <a:gd name="adj" fmla="val 7032"/>
            </a:avLst>
          </a:prstGeom>
          <a:noFill/>
          <a:ln>
            <a:gradFill>
              <a:gsLst>
                <a:gs pos="0">
                  <a:srgbClr val="007DDA"/>
                </a:gs>
                <a:gs pos="51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r>
              <a:rPr lang="zh-CN" altLang="en-US" dirty="0">
                <a:solidFill>
                  <a:schemeClr val="tx1"/>
                </a:solidFill>
                <a:latin typeface="微软雅黑" panose="020B0503020204020204" pitchFamily="34" charset="-122"/>
                <a:ea typeface="微软雅黑" panose="020B0503020204020204" pitchFamily="34" charset="-122"/>
              </a:rPr>
              <a:t>选择虚拟机软件的安装路径</a:t>
            </a:r>
          </a:p>
        </p:txBody>
      </p:sp>
      <p:sp>
        <p:nvSpPr>
          <p:cNvPr id="46" name="矩形: 圆角 45">
            <a:extLst>
              <a:ext uri="{FF2B5EF4-FFF2-40B4-BE49-F238E27FC236}">
                <a16:creationId xmlns:a16="http://schemas.microsoft.com/office/drawing/2014/main" id="{5CA9A2F6-AA14-4851-8DB7-0607712CAA55}"/>
              </a:ext>
            </a:extLst>
          </p:cNvPr>
          <p:cNvSpPr/>
          <p:nvPr/>
        </p:nvSpPr>
        <p:spPr>
          <a:xfrm>
            <a:off x="5069247" y="4439677"/>
            <a:ext cx="2115882" cy="492760"/>
          </a:xfrm>
          <a:prstGeom prst="roundRect">
            <a:avLst>
              <a:gd name="adj" fmla="val 7032"/>
            </a:avLst>
          </a:prstGeom>
          <a:noFill/>
          <a:ln>
            <a:gradFill>
              <a:gsLst>
                <a:gs pos="0">
                  <a:srgbClr val="007DDA"/>
                </a:gs>
                <a:gs pos="51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微软雅黑" panose="020B0503020204020204" pitchFamily="34" charset="-122"/>
                <a:ea typeface="微软雅黑" panose="020B0503020204020204" pitchFamily="34" charset="-122"/>
              </a:rPr>
              <a:t>用户体验设置</a:t>
            </a:r>
          </a:p>
        </p:txBody>
      </p:sp>
      <p:sp>
        <p:nvSpPr>
          <p:cNvPr id="47" name="矩形: 圆角 46">
            <a:extLst>
              <a:ext uri="{FF2B5EF4-FFF2-40B4-BE49-F238E27FC236}">
                <a16:creationId xmlns:a16="http://schemas.microsoft.com/office/drawing/2014/main" id="{5E50DA80-8F83-40E2-AB39-2C5C028F36CA}"/>
              </a:ext>
            </a:extLst>
          </p:cNvPr>
          <p:cNvSpPr/>
          <p:nvPr/>
        </p:nvSpPr>
        <p:spPr>
          <a:xfrm>
            <a:off x="8645446" y="4436410"/>
            <a:ext cx="2115882" cy="492760"/>
          </a:xfrm>
          <a:prstGeom prst="roundRect">
            <a:avLst>
              <a:gd name="adj" fmla="val 7032"/>
            </a:avLst>
          </a:prstGeom>
          <a:noFill/>
          <a:ln>
            <a:gradFill>
              <a:gsLst>
                <a:gs pos="0">
                  <a:srgbClr val="007DDA"/>
                </a:gs>
                <a:gs pos="51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微软雅黑" panose="020B0503020204020204" pitchFamily="34" charset="-122"/>
                <a:ea typeface="微软雅黑" panose="020B0503020204020204" pitchFamily="34" charset="-122"/>
              </a:rPr>
              <a:t>创建快捷方式</a:t>
            </a:r>
          </a:p>
        </p:txBody>
      </p:sp>
      <p:sp>
        <p:nvSpPr>
          <p:cNvPr id="11" name="箭头: 右 10">
            <a:extLst>
              <a:ext uri="{FF2B5EF4-FFF2-40B4-BE49-F238E27FC236}">
                <a16:creationId xmlns:a16="http://schemas.microsoft.com/office/drawing/2014/main" id="{FE0C5F97-E7E0-4D23-8DD8-26532D12C34B}"/>
              </a:ext>
            </a:extLst>
          </p:cNvPr>
          <p:cNvSpPr/>
          <p:nvPr/>
        </p:nvSpPr>
        <p:spPr>
          <a:xfrm>
            <a:off x="3964359" y="4521882"/>
            <a:ext cx="843280" cy="321815"/>
          </a:xfrm>
          <a:prstGeom prst="rightArrow">
            <a:avLst/>
          </a:prstGeom>
          <a:gradFill>
            <a:gsLst>
              <a:gs pos="87000">
                <a:srgbClr val="0070C0"/>
              </a:gs>
              <a:gs pos="0">
                <a:schemeClr val="accent1">
                  <a:lumMod val="30000"/>
                  <a:lumOff val="7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箭头: 右 47">
            <a:extLst>
              <a:ext uri="{FF2B5EF4-FFF2-40B4-BE49-F238E27FC236}">
                <a16:creationId xmlns:a16="http://schemas.microsoft.com/office/drawing/2014/main" id="{068876DC-9E66-4025-97ED-FCE952FB4025}"/>
              </a:ext>
            </a:extLst>
          </p:cNvPr>
          <p:cNvSpPr/>
          <p:nvPr/>
        </p:nvSpPr>
        <p:spPr>
          <a:xfrm>
            <a:off x="7540558" y="4521881"/>
            <a:ext cx="843280" cy="321815"/>
          </a:xfrm>
          <a:prstGeom prst="rightArrow">
            <a:avLst/>
          </a:prstGeom>
          <a:gradFill>
            <a:gsLst>
              <a:gs pos="87000">
                <a:srgbClr val="0070C0"/>
              </a:gs>
              <a:gs pos="0">
                <a:schemeClr val="accent1">
                  <a:lumMod val="30000"/>
                  <a:lumOff val="7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a:extLst>
              <a:ext uri="{FF2B5EF4-FFF2-40B4-BE49-F238E27FC236}">
                <a16:creationId xmlns:a16="http://schemas.microsoft.com/office/drawing/2014/main" id="{E96F3855-AE9E-4765-A9F0-A63E9DCC581C}"/>
              </a:ext>
            </a:extLst>
          </p:cNvPr>
          <p:cNvSpPr txBox="1"/>
          <p:nvPr/>
        </p:nvSpPr>
        <p:spPr>
          <a:xfrm>
            <a:off x="2034083" y="5475537"/>
            <a:ext cx="8420436" cy="679801"/>
          </a:xfrm>
          <a:prstGeom prst="rect">
            <a:avLst/>
          </a:prstGeom>
          <a:noFill/>
        </p:spPr>
        <p:txBody>
          <a:bodyPr wrap="square" rtlCol="0">
            <a:spAutoFit/>
          </a:bodyPr>
          <a:lstStyle/>
          <a:p>
            <a:pPr algn="ctr">
              <a:lnSpc>
                <a:spcPct val="125000"/>
              </a:lnSpc>
            </a:pPr>
            <a:r>
              <a:rPr lang="zh-CN" altLang="en-US" sz="1600" dirty="0">
                <a:latin typeface="微软雅黑" panose="020B0503020204020204" pitchFamily="34" charset="-122"/>
                <a:ea typeface="微软雅黑" panose="020B0503020204020204" pitchFamily="34" charset="-122"/>
              </a:rPr>
              <a:t>自定义虚拟机软件的安装路径。一般情况下无须修改安装路径，但如果您担心</a:t>
            </a:r>
            <a:r>
              <a:rPr lang="en-US" altLang="zh-CN" sz="1600" dirty="0">
                <a:latin typeface="微软雅黑" panose="020B0503020204020204" pitchFamily="34" charset="-122"/>
                <a:ea typeface="微软雅黑" panose="020B0503020204020204" pitchFamily="34" charset="-122"/>
              </a:rPr>
              <a:t>C</a:t>
            </a:r>
            <a:r>
              <a:rPr lang="zh-CN" altLang="en-US" sz="1600" dirty="0">
                <a:latin typeface="微软雅黑" panose="020B0503020204020204" pitchFamily="34" charset="-122"/>
                <a:ea typeface="微软雅黑" panose="020B0503020204020204" pitchFamily="34" charset="-122"/>
              </a:rPr>
              <a:t>盘容量不足，则可以考虑修改安装路径，将其安装到其他位置。</a:t>
            </a:r>
          </a:p>
        </p:txBody>
      </p:sp>
      <p:pic>
        <p:nvPicPr>
          <p:cNvPr id="3" name="图片 63" descr="说明: 第1章 动手部署一台Linux操作系统第1章 动手部署一台Linux操作系统">
            <a:extLst>
              <a:ext uri="{FF2B5EF4-FFF2-40B4-BE49-F238E27FC236}">
                <a16:creationId xmlns:a16="http://schemas.microsoft.com/office/drawing/2014/main" id="{E686BA62-A9F6-4D56-BF09-65EE0196A6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7227" y="1398449"/>
            <a:ext cx="3227523" cy="2559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图片 64" descr="说明: 第1章 动手部署一台Linux操作系统第1章 动手部署一台Linux操作系统">
            <a:extLst>
              <a:ext uri="{FF2B5EF4-FFF2-40B4-BE49-F238E27FC236}">
                <a16:creationId xmlns:a16="http://schemas.microsoft.com/office/drawing/2014/main" id="{299A5AC3-D219-40EA-8168-9FD02BE69A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13426" y="1398449"/>
            <a:ext cx="3227524" cy="2559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图片 65" descr="说明: 第1章 动手部署一台Linux操作系统第1章 动手部署一台Linux操作系统">
            <a:extLst>
              <a:ext uri="{FF2B5EF4-FFF2-40B4-BE49-F238E27FC236}">
                <a16:creationId xmlns:a16="http://schemas.microsoft.com/office/drawing/2014/main" id="{AB51D55B-E26A-44BB-AD0A-10452EAAAA5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89626" y="1398449"/>
            <a:ext cx="3227522" cy="2559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8917888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41" presetClass="entr" presetSubtype="0" fill="hold" grpId="0" nodeType="withEffect">
                                  <p:stCondLst>
                                    <p:cond delay="0"/>
                                  </p:stCondLst>
                                  <p:iterate type="lt">
                                    <p:tmPct val="12500"/>
                                  </p:iterate>
                                  <p:childTnLst>
                                    <p:set>
                                      <p:cBhvr>
                                        <p:cTn id="9" dur="1" fill="hold">
                                          <p:stCondLst>
                                            <p:cond delay="0"/>
                                          </p:stCondLst>
                                        </p:cTn>
                                        <p:tgtEl>
                                          <p:spTgt spid="13"/>
                                        </p:tgtEl>
                                        <p:attrNameLst>
                                          <p:attrName>style.visibility</p:attrName>
                                        </p:attrNameLst>
                                      </p:cBhvr>
                                      <p:to>
                                        <p:strVal val="visible"/>
                                      </p:to>
                                    </p:set>
                                    <p:anim calcmode="lin" valueType="num">
                                      <p:cBhvr>
                                        <p:cTn id="10" dur="300" fill="hold"/>
                                        <p:tgtEl>
                                          <p:spTgt spid="13"/>
                                        </p:tgtEl>
                                        <p:attrNameLst>
                                          <p:attrName>ppt_x</p:attrName>
                                        </p:attrNameLst>
                                      </p:cBhvr>
                                      <p:tavLst>
                                        <p:tav tm="0">
                                          <p:val>
                                            <p:strVal val="#ppt_x"/>
                                          </p:val>
                                        </p:tav>
                                        <p:tav tm="50000">
                                          <p:val>
                                            <p:strVal val="#ppt_x+.1"/>
                                          </p:val>
                                        </p:tav>
                                        <p:tav tm="100000">
                                          <p:val>
                                            <p:strVal val="#ppt_x"/>
                                          </p:val>
                                        </p:tav>
                                      </p:tavLst>
                                    </p:anim>
                                    <p:anim calcmode="lin" valueType="num">
                                      <p:cBhvr>
                                        <p:cTn id="11" dur="300" fill="hold"/>
                                        <p:tgtEl>
                                          <p:spTgt spid="13"/>
                                        </p:tgtEl>
                                        <p:attrNameLst>
                                          <p:attrName>ppt_y</p:attrName>
                                        </p:attrNameLst>
                                      </p:cBhvr>
                                      <p:tavLst>
                                        <p:tav tm="0">
                                          <p:val>
                                            <p:strVal val="#ppt_y"/>
                                          </p:val>
                                        </p:tav>
                                        <p:tav tm="100000">
                                          <p:val>
                                            <p:strVal val="#ppt_y"/>
                                          </p:val>
                                        </p:tav>
                                      </p:tavLst>
                                    </p:anim>
                                    <p:anim calcmode="lin" valueType="num">
                                      <p:cBhvr>
                                        <p:cTn id="12" dur="300" fill="hold"/>
                                        <p:tgtEl>
                                          <p:spTgt spid="13"/>
                                        </p:tgtEl>
                                        <p:attrNameLst>
                                          <p:attrName>ppt_h</p:attrName>
                                        </p:attrNameLst>
                                      </p:cBhvr>
                                      <p:tavLst>
                                        <p:tav tm="0">
                                          <p:val>
                                            <p:strVal val="#ppt_h/10"/>
                                          </p:val>
                                        </p:tav>
                                        <p:tav tm="50000">
                                          <p:val>
                                            <p:strVal val="#ppt_h+.01"/>
                                          </p:val>
                                        </p:tav>
                                        <p:tav tm="100000">
                                          <p:val>
                                            <p:strVal val="#ppt_h"/>
                                          </p:val>
                                        </p:tav>
                                      </p:tavLst>
                                    </p:anim>
                                    <p:anim calcmode="lin" valueType="num">
                                      <p:cBhvr>
                                        <p:cTn id="13" dur="300" fill="hold"/>
                                        <p:tgtEl>
                                          <p:spTgt spid="13"/>
                                        </p:tgtEl>
                                        <p:attrNameLst>
                                          <p:attrName>ppt_w</p:attrName>
                                        </p:attrNameLst>
                                      </p:cBhvr>
                                      <p:tavLst>
                                        <p:tav tm="0">
                                          <p:val>
                                            <p:strVal val="#ppt_w/10"/>
                                          </p:val>
                                        </p:tav>
                                        <p:tav tm="50000">
                                          <p:val>
                                            <p:strVal val="#ppt_w+.01"/>
                                          </p:val>
                                        </p:tav>
                                        <p:tav tm="100000">
                                          <p:val>
                                            <p:strVal val="#ppt_w"/>
                                          </p:val>
                                        </p:tav>
                                      </p:tavLst>
                                    </p:anim>
                                    <p:animEffect transition="in" filter="fade">
                                      <p:cBhvr>
                                        <p:cTn id="14" dur="300" tmFilter="0,0; .5, 1; 1, 1"/>
                                        <p:tgtEl>
                                          <p:spTgt spid="13"/>
                                        </p:tgtEl>
                                      </p:cBhvr>
                                    </p:animEffect>
                                  </p:childTnLst>
                                </p:cTn>
                              </p:par>
                              <p:par>
                                <p:cTn id="15" presetID="22" presetClass="entr" presetSubtype="4"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down)">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theme/theme1.xml><?xml version="1.0" encoding="utf-8"?>
<a:theme xmlns:a="http://schemas.openxmlformats.org/drawingml/2006/main" name="Office 主题">
  <a:themeElements>
    <a:clrScheme name="学术蓝">
      <a:dk1>
        <a:sysClr val="windowText" lastClr="000000"/>
      </a:dk1>
      <a:lt1>
        <a:sysClr val="window" lastClr="FFFFFF"/>
      </a:lt1>
      <a:dk2>
        <a:srgbClr val="44546A"/>
      </a:dk2>
      <a:lt2>
        <a:srgbClr val="E7E6E6"/>
      </a:lt2>
      <a:accent1>
        <a:srgbClr val="0070C0"/>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3384</TotalTime>
  <Words>2462</Words>
  <Application>Microsoft Office PowerPoint</Application>
  <PresentationFormat>宽屏</PresentationFormat>
  <Paragraphs>323</Paragraphs>
  <Slides>36</Slides>
  <Notes>15</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36</vt:i4>
      </vt:variant>
    </vt:vector>
  </HeadingPairs>
  <TitlesOfParts>
    <vt:vector size="44" baseType="lpstr">
      <vt:lpstr>等线</vt:lpstr>
      <vt:lpstr>微软雅黑</vt:lpstr>
      <vt:lpstr>Arial</vt:lpstr>
      <vt:lpstr>Calibri</vt:lpstr>
      <vt:lpstr>Calibri Light</vt:lpstr>
      <vt:lpstr>Times New Roman</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1</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PPTS</dc:title>
  <dc:subject>PPTS</dc:subject>
  <dc:creator>PPTS</dc:creator>
  <cp:keywords>PPTS</cp:keywords>
  <dc:description>PPTS</dc:description>
  <cp:lastModifiedBy>郭 荣</cp:lastModifiedBy>
  <cp:revision>411</cp:revision>
  <dcterms:created xsi:type="dcterms:W3CDTF">2015-03-26T07:55:48Z</dcterms:created>
  <dcterms:modified xsi:type="dcterms:W3CDTF">2021-09-13T07:04:38Z</dcterms:modified>
  <cp:category>PPTS</cp:category>
</cp:coreProperties>
</file>